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93" r:id="rId6"/>
    <p:sldMasterId id="214748370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Roboto Slab"/>
      <p:regular r:id="rId41"/>
      <p:bold r:id="rId42"/>
    </p:embeddedFont>
    <p:embeddedFont>
      <p:font typeface="Roboto Medium"/>
      <p:regular r:id="rId43"/>
      <p:bold r:id="rId44"/>
      <p:italic r:id="rId45"/>
      <p:boldItalic r:id="rId46"/>
    </p:embeddedFont>
    <p:embeddedFont>
      <p:font typeface="Roboto"/>
      <p:regular r:id="rId47"/>
      <p:bold r:id="rId48"/>
      <p:italic r:id="rId49"/>
      <p:boldItalic r:id="rId50"/>
    </p:embeddedFont>
    <p:embeddedFont>
      <p:font typeface="Montserrat"/>
      <p:regular r:id="rId51"/>
      <p:bold r:id="rId52"/>
      <p:italic r:id="rId53"/>
      <p:boldItalic r:id="rId54"/>
    </p:embeddedFont>
    <p:embeddedFont>
      <p:font typeface="Montserrat Medium"/>
      <p:regular r:id="rId55"/>
      <p:bold r:id="rId56"/>
      <p:italic r:id="rId57"/>
      <p:boldItalic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
      <p:font typeface="Courier Prim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1" roundtripDataSignature="AMtx7mhiY9QOf7HpdNLFqjTuTWD4xJkg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Slab-bold.fntdata"/><Relationship Id="rId41" Type="http://schemas.openxmlformats.org/officeDocument/2006/relationships/font" Target="fonts/RobotoSlab-regular.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customschemas.google.com/relationships/presentationmetadata" Target="metadata"/><Relationship Id="rId70" Type="http://schemas.openxmlformats.org/officeDocument/2006/relationships/font" Target="fonts/CourierPrime-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2.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4.xml"/><Relationship Id="rId66" Type="http://schemas.openxmlformats.org/officeDocument/2006/relationships/font" Target="fonts/HelveticaNeueLight-boldItalic.fntdata"/><Relationship Id="rId21" Type="http://schemas.openxmlformats.org/officeDocument/2006/relationships/slide" Target="slides/slide13.xml"/><Relationship Id="rId65" Type="http://schemas.openxmlformats.org/officeDocument/2006/relationships/font" Target="fonts/HelveticaNeueLight-italic.fntdata"/><Relationship Id="rId24" Type="http://schemas.openxmlformats.org/officeDocument/2006/relationships/slide" Target="slides/slide16.xml"/><Relationship Id="rId68" Type="http://schemas.openxmlformats.org/officeDocument/2006/relationships/font" Target="fonts/CourierPrime-bold.fntdata"/><Relationship Id="rId23" Type="http://schemas.openxmlformats.org/officeDocument/2006/relationships/slide" Target="slides/slide15.xml"/><Relationship Id="rId67" Type="http://schemas.openxmlformats.org/officeDocument/2006/relationships/font" Target="fonts/CourierPrime-regular.fntdata"/><Relationship Id="rId60" Type="http://schemas.openxmlformats.org/officeDocument/2006/relationships/font" Target="fonts/HelveticaNeue-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CourierPrime-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3.xml"/><Relationship Id="rId55" Type="http://schemas.openxmlformats.org/officeDocument/2006/relationships/font" Target="fonts/MontserratMedium-regular.fntdata"/><Relationship Id="rId10" Type="http://schemas.openxmlformats.org/officeDocument/2006/relationships/slide" Target="slides/slide2.xml"/><Relationship Id="rId54" Type="http://schemas.openxmlformats.org/officeDocument/2006/relationships/font" Target="fonts/Montserrat-boldItalic.fntdata"/><Relationship Id="rId13" Type="http://schemas.openxmlformats.org/officeDocument/2006/relationships/slide" Target="slides/slide5.xml"/><Relationship Id="rId57" Type="http://schemas.openxmlformats.org/officeDocument/2006/relationships/font" Target="fonts/MontserratMedium-italic.fntdata"/><Relationship Id="rId12" Type="http://schemas.openxmlformats.org/officeDocument/2006/relationships/slide" Target="slides/slide4.xml"/><Relationship Id="rId56" Type="http://schemas.openxmlformats.org/officeDocument/2006/relationships/font" Target="fonts/MontserratMedium-bold.fntdata"/><Relationship Id="rId15" Type="http://schemas.openxmlformats.org/officeDocument/2006/relationships/slide" Target="slides/slide7.xml"/><Relationship Id="rId59" Type="http://schemas.openxmlformats.org/officeDocument/2006/relationships/font" Target="fonts/HelveticaNeue-regular.fntdata"/><Relationship Id="rId14" Type="http://schemas.openxmlformats.org/officeDocument/2006/relationships/slide" Target="slides/slide6.xml"/><Relationship Id="rId58" Type="http://schemas.openxmlformats.org/officeDocument/2006/relationships/font" Target="fonts/MontserratMedium-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50">
                <a:solidFill>
                  <a:schemeClr val="dk1"/>
                </a:solidFill>
              </a:rPr>
              <a:t>We will see how we use the knowledge from logistic regression to solve multi class classification problem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9.jpg"/><Relationship Id="rId5" Type="http://schemas.openxmlformats.org/officeDocument/2006/relationships/image" Target="../media/image3.jpg"/><Relationship Id="rId6" Type="http://schemas.openxmlformats.org/officeDocument/2006/relationships/image" Target="../media/image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p:cSld name="TITLE_1">
    <p:spTree>
      <p:nvGrpSpPr>
        <p:cNvPr id="9" name="Shape 9"/>
        <p:cNvGrpSpPr/>
        <p:nvPr/>
      </p:nvGrpSpPr>
      <p:grpSpPr>
        <a:xfrm>
          <a:off x="0" y="0"/>
          <a:ext cx="0" cy="0"/>
          <a:chOff x="0" y="0"/>
          <a:chExt cx="0" cy="0"/>
        </a:xfrm>
      </p:grpSpPr>
      <p:sp>
        <p:nvSpPr>
          <p:cNvPr id="10" name="Google Shape;10;p34"/>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34"/>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34"/>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4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5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5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59" name="Shape 59"/>
        <p:cNvGrpSpPr/>
        <p:nvPr/>
      </p:nvGrpSpPr>
      <p:grpSpPr>
        <a:xfrm>
          <a:off x="0" y="0"/>
          <a:ext cx="0" cy="0"/>
          <a:chOff x="0" y="0"/>
          <a:chExt cx="0" cy="0"/>
        </a:xfrm>
      </p:grpSpPr>
      <p:sp>
        <p:nvSpPr>
          <p:cNvPr id="60" name="Google Shape;60;p37"/>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61" name="Google Shape;61;p37"/>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62" name="Google Shape;6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37"/>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4" name="Shape 64"/>
        <p:cNvGrpSpPr/>
        <p:nvPr/>
      </p:nvGrpSpPr>
      <p:grpSpPr>
        <a:xfrm>
          <a:off x="0" y="0"/>
          <a:ext cx="0" cy="0"/>
          <a:chOff x="0" y="0"/>
          <a:chExt cx="0" cy="0"/>
        </a:xfrm>
      </p:grpSpPr>
      <p:sp>
        <p:nvSpPr>
          <p:cNvPr id="65" name="Google Shape;65;p5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 name="Google Shape;66;p5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1" name="Google Shape;7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 name="Google Shape;7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75" name="Shape 75"/>
        <p:cNvGrpSpPr/>
        <p:nvPr/>
      </p:nvGrpSpPr>
      <p:grpSpPr>
        <a:xfrm>
          <a:off x="0" y="0"/>
          <a:ext cx="0" cy="0"/>
          <a:chOff x="0" y="0"/>
          <a:chExt cx="0" cy="0"/>
        </a:xfrm>
      </p:grpSpPr>
      <p:sp>
        <p:nvSpPr>
          <p:cNvPr id="76" name="Google Shape;76;p55"/>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55"/>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55"/>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79" name="Google Shape;7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80" name="Shape 80"/>
        <p:cNvGrpSpPr/>
        <p:nvPr/>
      </p:nvGrpSpPr>
      <p:grpSpPr>
        <a:xfrm>
          <a:off x="0" y="0"/>
          <a:ext cx="0" cy="0"/>
          <a:chOff x="0" y="0"/>
          <a:chExt cx="0" cy="0"/>
        </a:xfrm>
      </p:grpSpPr>
      <p:sp>
        <p:nvSpPr>
          <p:cNvPr id="81" name="Google Shape;81;p56"/>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56"/>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56"/>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84" name="Google Shape;8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85" name="Shape 85"/>
        <p:cNvGrpSpPr/>
        <p:nvPr/>
      </p:nvGrpSpPr>
      <p:grpSpPr>
        <a:xfrm>
          <a:off x="0" y="0"/>
          <a:ext cx="0" cy="0"/>
          <a:chOff x="0" y="0"/>
          <a:chExt cx="0" cy="0"/>
        </a:xfrm>
      </p:grpSpPr>
      <p:sp>
        <p:nvSpPr>
          <p:cNvPr id="86" name="Google Shape;86;p57"/>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57"/>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57"/>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89" name="Google Shape;8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3" name="Google Shape;93;p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4" name="Google Shape;9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98" name="Shape 98"/>
        <p:cNvGrpSpPr/>
        <p:nvPr/>
      </p:nvGrpSpPr>
      <p:grpSpPr>
        <a:xfrm>
          <a:off x="0" y="0"/>
          <a:ext cx="0" cy="0"/>
          <a:chOff x="0" y="0"/>
          <a:chExt cx="0" cy="0"/>
        </a:xfrm>
      </p:grpSpPr>
      <p:sp>
        <p:nvSpPr>
          <p:cNvPr id="99" name="Google Shape;99;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00" name="Google Shape;100;p60"/>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101" name="Google Shape;101;p60"/>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102" name="Google Shape;102;p60"/>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103" name="Google Shape;103;p60"/>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6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6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108" name="Shape 108"/>
        <p:cNvGrpSpPr/>
        <p:nvPr/>
      </p:nvGrpSpPr>
      <p:grpSpPr>
        <a:xfrm>
          <a:off x="0" y="0"/>
          <a:ext cx="0" cy="0"/>
          <a:chOff x="0" y="0"/>
          <a:chExt cx="0" cy="0"/>
        </a:xfrm>
      </p:grpSpPr>
      <p:sp>
        <p:nvSpPr>
          <p:cNvPr id="109" name="Google Shape;109;p6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111" name="Shape 111"/>
        <p:cNvGrpSpPr/>
        <p:nvPr/>
      </p:nvGrpSpPr>
      <p:grpSpPr>
        <a:xfrm>
          <a:off x="0" y="0"/>
          <a:ext cx="0" cy="0"/>
          <a:chOff x="0" y="0"/>
          <a:chExt cx="0" cy="0"/>
        </a:xfrm>
      </p:grpSpPr>
      <p:sp>
        <p:nvSpPr>
          <p:cNvPr id="112" name="Google Shape;112;p6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4" name="Google Shape;114;p6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5" name="Google Shape;115;p6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6" name="Google Shape;116;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117" name="Shape 117"/>
        <p:cNvGrpSpPr/>
        <p:nvPr/>
      </p:nvGrpSpPr>
      <p:grpSpPr>
        <a:xfrm>
          <a:off x="0" y="0"/>
          <a:ext cx="0" cy="0"/>
          <a:chOff x="0" y="0"/>
          <a:chExt cx="0" cy="0"/>
        </a:xfrm>
      </p:grpSpPr>
      <p:pic>
        <p:nvPicPr>
          <p:cNvPr id="118" name="Google Shape;118;p64"/>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119" name="Shape 119"/>
        <p:cNvGrpSpPr/>
        <p:nvPr/>
      </p:nvGrpSpPr>
      <p:grpSpPr>
        <a:xfrm>
          <a:off x="0" y="0"/>
          <a:ext cx="0" cy="0"/>
          <a:chOff x="0" y="0"/>
          <a:chExt cx="0" cy="0"/>
        </a:xfrm>
      </p:grpSpPr>
      <p:pic>
        <p:nvPicPr>
          <p:cNvPr id="120" name="Google Shape;120;p65"/>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121" name="Google Shape;121;p65"/>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122" name="Google Shape;122;p65"/>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123" name="Google Shape;123;p6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24" name="Google Shape;124;p65"/>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125" name="Google Shape;125;p65"/>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26" name="Google Shape;126;p65"/>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27" name="Google Shape;127;p65"/>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28" name="Google Shape;128;p65"/>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129" name="Google Shape;129;p65"/>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130" name="Google Shape;130;p65"/>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131" name="Google Shape;131;p65"/>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132" name="Google Shape;132;p65"/>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133" name="Google Shape;133;p65"/>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134" name="Google Shape;134;p65"/>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135" name="Google Shape;135;p65"/>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136" name="Google Shape;136;p65"/>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137" name="Shape 137"/>
        <p:cNvGrpSpPr/>
        <p:nvPr/>
      </p:nvGrpSpPr>
      <p:grpSpPr>
        <a:xfrm>
          <a:off x="0" y="0"/>
          <a:ext cx="0" cy="0"/>
          <a:chOff x="0" y="0"/>
          <a:chExt cx="0" cy="0"/>
        </a:xfrm>
      </p:grpSpPr>
      <p:pic>
        <p:nvPicPr>
          <p:cNvPr id="138" name="Google Shape;138;p6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39" name="Google Shape;139;p6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40" name="Google Shape;140;p6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1" name="Google Shape;141;p6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142" name="Shape 142"/>
        <p:cNvGrpSpPr/>
        <p:nvPr/>
      </p:nvGrpSpPr>
      <p:grpSpPr>
        <a:xfrm>
          <a:off x="0" y="0"/>
          <a:ext cx="0" cy="0"/>
          <a:chOff x="0" y="0"/>
          <a:chExt cx="0" cy="0"/>
        </a:xfrm>
      </p:grpSpPr>
      <p:pic>
        <p:nvPicPr>
          <p:cNvPr id="143" name="Google Shape;143;p6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44" name="Google Shape;144;p6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45" name="Google Shape;145;p6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6" name="Google Shape;146;p6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147" name="Shape 147"/>
        <p:cNvGrpSpPr/>
        <p:nvPr/>
      </p:nvGrpSpPr>
      <p:grpSpPr>
        <a:xfrm>
          <a:off x="0" y="0"/>
          <a:ext cx="0" cy="0"/>
          <a:chOff x="0" y="0"/>
          <a:chExt cx="0" cy="0"/>
        </a:xfrm>
      </p:grpSpPr>
      <p:pic>
        <p:nvPicPr>
          <p:cNvPr id="148" name="Google Shape;148;p68"/>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49" name="Google Shape;149;p6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50" name="Google Shape;150;p6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1" name="Google Shape;151;p6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52" name="Shape 152"/>
        <p:cNvGrpSpPr/>
        <p:nvPr/>
      </p:nvGrpSpPr>
      <p:grpSpPr>
        <a:xfrm>
          <a:off x="0" y="0"/>
          <a:ext cx="0" cy="0"/>
          <a:chOff x="0" y="0"/>
          <a:chExt cx="0" cy="0"/>
        </a:xfrm>
      </p:grpSpPr>
      <p:pic>
        <p:nvPicPr>
          <p:cNvPr id="153" name="Google Shape;153;p69"/>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54" name="Google Shape;154;p6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55" name="Google Shape;155;p6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6" name="Google Shape;156;p6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57" name="Shape 157"/>
        <p:cNvGrpSpPr/>
        <p:nvPr/>
      </p:nvGrpSpPr>
      <p:grpSpPr>
        <a:xfrm>
          <a:off x="0" y="0"/>
          <a:ext cx="0" cy="0"/>
          <a:chOff x="0" y="0"/>
          <a:chExt cx="0" cy="0"/>
        </a:xfrm>
      </p:grpSpPr>
      <p:pic>
        <p:nvPicPr>
          <p:cNvPr id="158" name="Google Shape;158;p70"/>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59" name="Google Shape;159;p70"/>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60" name="Google Shape;160;p7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1" name="Google Shape;161;p7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62" name="Shape 162"/>
        <p:cNvGrpSpPr/>
        <p:nvPr/>
      </p:nvGrpSpPr>
      <p:grpSpPr>
        <a:xfrm>
          <a:off x="0" y="0"/>
          <a:ext cx="0" cy="0"/>
          <a:chOff x="0" y="0"/>
          <a:chExt cx="0" cy="0"/>
        </a:xfrm>
      </p:grpSpPr>
      <p:pic>
        <p:nvPicPr>
          <p:cNvPr id="163" name="Google Shape;163;p71"/>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64" name="Google Shape;164;p71"/>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65" name="Google Shape;165;p7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6" name="Google Shape;166;p7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67" name="Shape 167"/>
        <p:cNvGrpSpPr/>
        <p:nvPr/>
      </p:nvGrpSpPr>
      <p:grpSpPr>
        <a:xfrm>
          <a:off x="0" y="0"/>
          <a:ext cx="0" cy="0"/>
          <a:chOff x="0" y="0"/>
          <a:chExt cx="0" cy="0"/>
        </a:xfrm>
      </p:grpSpPr>
      <p:pic>
        <p:nvPicPr>
          <p:cNvPr id="168" name="Google Shape;168;p72"/>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69" name="Google Shape;169;p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0" name="Google Shape;170;p7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71" name="Shape 171"/>
        <p:cNvGrpSpPr/>
        <p:nvPr/>
      </p:nvGrpSpPr>
      <p:grpSpPr>
        <a:xfrm>
          <a:off x="0" y="0"/>
          <a:ext cx="0" cy="0"/>
          <a:chOff x="0" y="0"/>
          <a:chExt cx="0" cy="0"/>
        </a:xfrm>
      </p:grpSpPr>
      <p:pic>
        <p:nvPicPr>
          <p:cNvPr id="172" name="Google Shape;172;p73"/>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73" name="Google Shape;173;p7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4" name="Google Shape;174;p7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75" name="Shape 175"/>
        <p:cNvGrpSpPr/>
        <p:nvPr/>
      </p:nvGrpSpPr>
      <p:grpSpPr>
        <a:xfrm>
          <a:off x="0" y="0"/>
          <a:ext cx="0" cy="0"/>
          <a:chOff x="0" y="0"/>
          <a:chExt cx="0" cy="0"/>
        </a:xfrm>
      </p:grpSpPr>
      <p:pic>
        <p:nvPicPr>
          <p:cNvPr descr="Image" id="176" name="Google Shape;176;p7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77" name="Google Shape;177;p74"/>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78" name="Shape 178"/>
        <p:cNvGrpSpPr/>
        <p:nvPr/>
      </p:nvGrpSpPr>
      <p:grpSpPr>
        <a:xfrm>
          <a:off x="0" y="0"/>
          <a:ext cx="0" cy="0"/>
          <a:chOff x="0" y="0"/>
          <a:chExt cx="0" cy="0"/>
        </a:xfrm>
      </p:grpSpPr>
      <p:pic>
        <p:nvPicPr>
          <p:cNvPr descr="Image" id="179" name="Google Shape;179;p7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80" name="Google Shape;180;p75"/>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81" name="Google Shape;181;p75"/>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82" name="Google Shape;182;p7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83" name="Google Shape;183;p75"/>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84" name="Shape 184"/>
        <p:cNvGrpSpPr/>
        <p:nvPr/>
      </p:nvGrpSpPr>
      <p:grpSpPr>
        <a:xfrm>
          <a:off x="0" y="0"/>
          <a:ext cx="0" cy="0"/>
          <a:chOff x="0" y="0"/>
          <a:chExt cx="0" cy="0"/>
        </a:xfrm>
      </p:grpSpPr>
      <p:pic>
        <p:nvPicPr>
          <p:cNvPr id="185" name="Google Shape;185;p76"/>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86" name="Google Shape;186;p76"/>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87" name="Google Shape;187;p76"/>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88" name="Google Shape;188;p7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89" name="Shape 189"/>
        <p:cNvGrpSpPr/>
        <p:nvPr/>
      </p:nvGrpSpPr>
      <p:grpSpPr>
        <a:xfrm>
          <a:off x="0" y="0"/>
          <a:ext cx="0" cy="0"/>
          <a:chOff x="0" y="0"/>
          <a:chExt cx="0" cy="0"/>
        </a:xfrm>
      </p:grpSpPr>
      <p:pic>
        <p:nvPicPr>
          <p:cNvPr id="190" name="Google Shape;190;p77"/>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91" name="Shape 191"/>
        <p:cNvGrpSpPr/>
        <p:nvPr/>
      </p:nvGrpSpPr>
      <p:grpSpPr>
        <a:xfrm>
          <a:off x="0" y="0"/>
          <a:ext cx="0" cy="0"/>
          <a:chOff x="0" y="0"/>
          <a:chExt cx="0" cy="0"/>
        </a:xfrm>
      </p:grpSpPr>
      <p:pic>
        <p:nvPicPr>
          <p:cNvPr id="192" name="Google Shape;192;p7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93" name="Shape 193"/>
        <p:cNvGrpSpPr/>
        <p:nvPr/>
      </p:nvGrpSpPr>
      <p:grpSpPr>
        <a:xfrm>
          <a:off x="0" y="0"/>
          <a:ext cx="0" cy="0"/>
          <a:chOff x="0" y="0"/>
          <a:chExt cx="0" cy="0"/>
        </a:xfrm>
      </p:grpSpPr>
      <p:pic>
        <p:nvPicPr>
          <p:cNvPr id="194" name="Google Shape;194;p79"/>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95" name="Google Shape;195;p79"/>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96" name="Google Shape;196;p7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97" name="Google Shape;197;p7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98" name="Shape 198"/>
        <p:cNvGrpSpPr/>
        <p:nvPr/>
      </p:nvGrpSpPr>
      <p:grpSpPr>
        <a:xfrm>
          <a:off x="0" y="0"/>
          <a:ext cx="0" cy="0"/>
          <a:chOff x="0" y="0"/>
          <a:chExt cx="0" cy="0"/>
        </a:xfrm>
      </p:grpSpPr>
      <p:pic>
        <p:nvPicPr>
          <p:cNvPr descr="Image" id="199" name="Google Shape;199;p8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00" name="Google Shape;200;p8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1" name="Shape 201"/>
        <p:cNvGrpSpPr/>
        <p:nvPr/>
      </p:nvGrpSpPr>
      <p:grpSpPr>
        <a:xfrm>
          <a:off x="0" y="0"/>
          <a:ext cx="0" cy="0"/>
          <a:chOff x="0" y="0"/>
          <a:chExt cx="0" cy="0"/>
        </a:xfrm>
      </p:grpSpPr>
      <p:sp>
        <p:nvSpPr>
          <p:cNvPr id="202" name="Google Shape;202;p8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3" name="Google Shape;203;p81"/>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4" name="Google Shape;204;p8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9" name="Shape 209"/>
        <p:cNvGrpSpPr/>
        <p:nvPr/>
      </p:nvGrpSpPr>
      <p:grpSpPr>
        <a:xfrm>
          <a:off x="0" y="0"/>
          <a:ext cx="0" cy="0"/>
          <a:chOff x="0" y="0"/>
          <a:chExt cx="0" cy="0"/>
        </a:xfrm>
      </p:grpSpPr>
      <p:sp>
        <p:nvSpPr>
          <p:cNvPr id="210" name="Google Shape;21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1" name="Google Shape;211;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2" name="Google Shape;2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3" name="Shape 213"/>
        <p:cNvGrpSpPr/>
        <p:nvPr/>
      </p:nvGrpSpPr>
      <p:grpSpPr>
        <a:xfrm>
          <a:off x="0" y="0"/>
          <a:ext cx="0" cy="0"/>
          <a:chOff x="0" y="0"/>
          <a:chExt cx="0" cy="0"/>
        </a:xfrm>
      </p:grpSpPr>
      <p:sp>
        <p:nvSpPr>
          <p:cNvPr id="214" name="Google Shape;214;p8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5" name="Google Shape;21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6" name="Shape 216"/>
        <p:cNvGrpSpPr/>
        <p:nvPr/>
      </p:nvGrpSpPr>
      <p:grpSpPr>
        <a:xfrm>
          <a:off x="0" y="0"/>
          <a:ext cx="0" cy="0"/>
          <a:chOff x="0" y="0"/>
          <a:chExt cx="0" cy="0"/>
        </a:xfrm>
      </p:grpSpPr>
      <p:sp>
        <p:nvSpPr>
          <p:cNvPr id="217" name="Google Shape;217;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8" name="Google Shape;218;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9" name="Google Shape;219;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2" name="Google Shape;222;p8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 name="Google Shape;223;p8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4" name="Google Shape;22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 name="Shape 225"/>
        <p:cNvGrpSpPr/>
        <p:nvPr/>
      </p:nvGrpSpPr>
      <p:grpSpPr>
        <a:xfrm>
          <a:off x="0" y="0"/>
          <a:ext cx="0" cy="0"/>
          <a:chOff x="0" y="0"/>
          <a:chExt cx="0" cy="0"/>
        </a:xfrm>
      </p:grpSpPr>
      <p:sp>
        <p:nvSpPr>
          <p:cNvPr id="226" name="Google Shape;226;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7" name="Google Shape;227;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8" name="Shape 228"/>
        <p:cNvGrpSpPr/>
        <p:nvPr/>
      </p:nvGrpSpPr>
      <p:grpSpPr>
        <a:xfrm>
          <a:off x="0" y="0"/>
          <a:ext cx="0" cy="0"/>
          <a:chOff x="0" y="0"/>
          <a:chExt cx="0" cy="0"/>
        </a:xfrm>
      </p:grpSpPr>
      <p:sp>
        <p:nvSpPr>
          <p:cNvPr id="229" name="Google Shape;229;p8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0" name="Google Shape;230;p8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1" name="Google Shape;23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4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2" name="Shape 232"/>
        <p:cNvGrpSpPr/>
        <p:nvPr/>
      </p:nvGrpSpPr>
      <p:grpSpPr>
        <a:xfrm>
          <a:off x="0" y="0"/>
          <a:ext cx="0" cy="0"/>
          <a:chOff x="0" y="0"/>
          <a:chExt cx="0" cy="0"/>
        </a:xfrm>
      </p:grpSpPr>
      <p:sp>
        <p:nvSpPr>
          <p:cNvPr id="233" name="Google Shape;233;p8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4" name="Google Shape;234;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5" name="Shape 235"/>
        <p:cNvGrpSpPr/>
        <p:nvPr/>
      </p:nvGrpSpPr>
      <p:grpSpPr>
        <a:xfrm>
          <a:off x="0" y="0"/>
          <a:ext cx="0" cy="0"/>
          <a:chOff x="0" y="0"/>
          <a:chExt cx="0" cy="0"/>
        </a:xfrm>
      </p:grpSpPr>
      <p:sp>
        <p:nvSpPr>
          <p:cNvPr id="236" name="Google Shape;236;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8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8" name="Google Shape;238;p8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9" name="Google Shape;239;p8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0" name="Google Shape;240;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1" name="Shape 241"/>
        <p:cNvGrpSpPr/>
        <p:nvPr/>
      </p:nvGrpSpPr>
      <p:grpSpPr>
        <a:xfrm>
          <a:off x="0" y="0"/>
          <a:ext cx="0" cy="0"/>
          <a:chOff x="0" y="0"/>
          <a:chExt cx="0" cy="0"/>
        </a:xfrm>
      </p:grpSpPr>
      <p:sp>
        <p:nvSpPr>
          <p:cNvPr id="242" name="Google Shape;242;p8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43" name="Google Shape;243;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4" name="Shape 244"/>
        <p:cNvGrpSpPr/>
        <p:nvPr/>
      </p:nvGrpSpPr>
      <p:grpSpPr>
        <a:xfrm>
          <a:off x="0" y="0"/>
          <a:ext cx="0" cy="0"/>
          <a:chOff x="0" y="0"/>
          <a:chExt cx="0" cy="0"/>
        </a:xfrm>
      </p:grpSpPr>
      <p:sp>
        <p:nvSpPr>
          <p:cNvPr id="245" name="Google Shape;245;p9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6" name="Google Shape;246;p9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7" name="Google Shape;247;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8" name="Shape 248"/>
        <p:cNvGrpSpPr/>
        <p:nvPr/>
      </p:nvGrpSpPr>
      <p:grpSpPr>
        <a:xfrm>
          <a:off x="0" y="0"/>
          <a:ext cx="0" cy="0"/>
          <a:chOff x="0" y="0"/>
          <a:chExt cx="0" cy="0"/>
        </a:xfrm>
      </p:grpSpPr>
      <p:sp>
        <p:nvSpPr>
          <p:cNvPr id="249" name="Google Shape;249;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50" name="Shape 250"/>
        <p:cNvGrpSpPr/>
        <p:nvPr/>
      </p:nvGrpSpPr>
      <p:grpSpPr>
        <a:xfrm>
          <a:off x="0" y="0"/>
          <a:ext cx="0" cy="0"/>
          <a:chOff x="0" y="0"/>
          <a:chExt cx="0" cy="0"/>
        </a:xfrm>
      </p:grpSpPr>
      <p:pic>
        <p:nvPicPr>
          <p:cNvPr id="251" name="Google Shape;251;p92"/>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52" name="Shape 252"/>
        <p:cNvGrpSpPr/>
        <p:nvPr/>
      </p:nvGrpSpPr>
      <p:grpSpPr>
        <a:xfrm>
          <a:off x="0" y="0"/>
          <a:ext cx="0" cy="0"/>
          <a:chOff x="0" y="0"/>
          <a:chExt cx="0" cy="0"/>
        </a:xfrm>
      </p:grpSpPr>
      <p:pic>
        <p:nvPicPr>
          <p:cNvPr id="253" name="Google Shape;253;p93"/>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54" name="Shape 254"/>
        <p:cNvGrpSpPr/>
        <p:nvPr/>
      </p:nvGrpSpPr>
      <p:grpSpPr>
        <a:xfrm>
          <a:off x="0" y="0"/>
          <a:ext cx="0" cy="0"/>
          <a:chOff x="0" y="0"/>
          <a:chExt cx="0" cy="0"/>
        </a:xfrm>
      </p:grpSpPr>
      <p:sp>
        <p:nvSpPr>
          <p:cNvPr id="255" name="Google Shape;255;p9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56" name="Google Shape;256;p9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57" name="Google Shape;257;p9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58" name="Shape 258"/>
        <p:cNvGrpSpPr/>
        <p:nvPr/>
      </p:nvGrpSpPr>
      <p:grpSpPr>
        <a:xfrm>
          <a:off x="0" y="0"/>
          <a:ext cx="0" cy="0"/>
          <a:chOff x="0" y="0"/>
          <a:chExt cx="0" cy="0"/>
        </a:xfrm>
      </p:grpSpPr>
      <p:pic>
        <p:nvPicPr>
          <p:cNvPr descr="Image" id="259" name="Google Shape;259;p9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60" name="Google Shape;260;p95"/>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61" name="Google Shape;261;p95"/>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62" name="Google Shape;262;p95"/>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63" name="Google Shape;263;p95"/>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8" name="Shape 268"/>
        <p:cNvGrpSpPr/>
        <p:nvPr/>
      </p:nvGrpSpPr>
      <p:grpSpPr>
        <a:xfrm>
          <a:off x="0" y="0"/>
          <a:ext cx="0" cy="0"/>
          <a:chOff x="0" y="0"/>
          <a:chExt cx="0" cy="0"/>
        </a:xfrm>
      </p:grpSpPr>
      <p:sp>
        <p:nvSpPr>
          <p:cNvPr id="269" name="Google Shape;269;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0" name="Google Shape;270;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1" name="Google Shape;27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2" name="Shape 272"/>
        <p:cNvGrpSpPr/>
        <p:nvPr/>
      </p:nvGrpSpPr>
      <p:grpSpPr>
        <a:xfrm>
          <a:off x="0" y="0"/>
          <a:ext cx="0" cy="0"/>
          <a:chOff x="0" y="0"/>
          <a:chExt cx="0" cy="0"/>
        </a:xfrm>
      </p:grpSpPr>
      <p:sp>
        <p:nvSpPr>
          <p:cNvPr id="273" name="Google Shape;273;p9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4" name="Google Shape;274;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5" name="Shape 275"/>
        <p:cNvGrpSpPr/>
        <p:nvPr/>
      </p:nvGrpSpPr>
      <p:grpSpPr>
        <a:xfrm>
          <a:off x="0" y="0"/>
          <a:ext cx="0" cy="0"/>
          <a:chOff x="0" y="0"/>
          <a:chExt cx="0" cy="0"/>
        </a:xfrm>
      </p:grpSpPr>
      <p:sp>
        <p:nvSpPr>
          <p:cNvPr id="276" name="Google Shape;276;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7" name="Google Shape;277;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9" name="Shape 279"/>
        <p:cNvGrpSpPr/>
        <p:nvPr/>
      </p:nvGrpSpPr>
      <p:grpSpPr>
        <a:xfrm>
          <a:off x="0" y="0"/>
          <a:ext cx="0" cy="0"/>
          <a:chOff x="0" y="0"/>
          <a:chExt cx="0" cy="0"/>
        </a:xfrm>
      </p:grpSpPr>
      <p:sp>
        <p:nvSpPr>
          <p:cNvPr id="280" name="Google Shape;280;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1" name="Google Shape;281;p9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2" name="Google Shape;282;p9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3" name="Google Shape;283;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4" name="Shape 284"/>
        <p:cNvGrpSpPr/>
        <p:nvPr/>
      </p:nvGrpSpPr>
      <p:grpSpPr>
        <a:xfrm>
          <a:off x="0" y="0"/>
          <a:ext cx="0" cy="0"/>
          <a:chOff x="0" y="0"/>
          <a:chExt cx="0" cy="0"/>
        </a:xfrm>
      </p:grpSpPr>
      <p:sp>
        <p:nvSpPr>
          <p:cNvPr id="285" name="Google Shape;285;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6" name="Google Shape;286;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7" name="Shape 287"/>
        <p:cNvGrpSpPr/>
        <p:nvPr/>
      </p:nvGrpSpPr>
      <p:grpSpPr>
        <a:xfrm>
          <a:off x="0" y="0"/>
          <a:ext cx="0" cy="0"/>
          <a:chOff x="0" y="0"/>
          <a:chExt cx="0" cy="0"/>
        </a:xfrm>
      </p:grpSpPr>
      <p:sp>
        <p:nvSpPr>
          <p:cNvPr id="288" name="Google Shape;288;p10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9" name="Google Shape;289;p10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0" name="Google Shape;290;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1" name="Shape 291"/>
        <p:cNvGrpSpPr/>
        <p:nvPr/>
      </p:nvGrpSpPr>
      <p:grpSpPr>
        <a:xfrm>
          <a:off x="0" y="0"/>
          <a:ext cx="0" cy="0"/>
          <a:chOff x="0" y="0"/>
          <a:chExt cx="0" cy="0"/>
        </a:xfrm>
      </p:grpSpPr>
      <p:sp>
        <p:nvSpPr>
          <p:cNvPr id="292" name="Google Shape;292;p10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3" name="Google Shape;293;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 name="Shape 294"/>
        <p:cNvGrpSpPr/>
        <p:nvPr/>
      </p:nvGrpSpPr>
      <p:grpSpPr>
        <a:xfrm>
          <a:off x="0" y="0"/>
          <a:ext cx="0" cy="0"/>
          <a:chOff x="0" y="0"/>
          <a:chExt cx="0" cy="0"/>
        </a:xfrm>
      </p:grpSpPr>
      <p:sp>
        <p:nvSpPr>
          <p:cNvPr id="295" name="Google Shape;295;p10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0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97" name="Google Shape;297;p10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8" name="Google Shape;298;p10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9" name="Google Shape;299;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0" name="Shape 300"/>
        <p:cNvGrpSpPr/>
        <p:nvPr/>
      </p:nvGrpSpPr>
      <p:grpSpPr>
        <a:xfrm>
          <a:off x="0" y="0"/>
          <a:ext cx="0" cy="0"/>
          <a:chOff x="0" y="0"/>
          <a:chExt cx="0" cy="0"/>
        </a:xfrm>
      </p:grpSpPr>
      <p:sp>
        <p:nvSpPr>
          <p:cNvPr id="301" name="Google Shape;301;p1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02" name="Google Shape;302;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3" name="Shape 303"/>
        <p:cNvGrpSpPr/>
        <p:nvPr/>
      </p:nvGrpSpPr>
      <p:grpSpPr>
        <a:xfrm>
          <a:off x="0" y="0"/>
          <a:ext cx="0" cy="0"/>
          <a:chOff x="0" y="0"/>
          <a:chExt cx="0" cy="0"/>
        </a:xfrm>
      </p:grpSpPr>
      <p:sp>
        <p:nvSpPr>
          <p:cNvPr id="304" name="Google Shape;304;p10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05" name="Google Shape;305;p10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06" name="Google Shape;306;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7" name="Shape 307"/>
        <p:cNvGrpSpPr/>
        <p:nvPr/>
      </p:nvGrpSpPr>
      <p:grpSpPr>
        <a:xfrm>
          <a:off x="0" y="0"/>
          <a:ext cx="0" cy="0"/>
          <a:chOff x="0" y="0"/>
          <a:chExt cx="0" cy="0"/>
        </a:xfrm>
      </p:grpSpPr>
      <p:sp>
        <p:nvSpPr>
          <p:cNvPr id="308" name="Google Shape;308;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4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4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309" name="Shape 309"/>
        <p:cNvGrpSpPr/>
        <p:nvPr/>
      </p:nvGrpSpPr>
      <p:grpSpPr>
        <a:xfrm>
          <a:off x="0" y="0"/>
          <a:ext cx="0" cy="0"/>
          <a:chOff x="0" y="0"/>
          <a:chExt cx="0" cy="0"/>
        </a:xfrm>
      </p:grpSpPr>
      <p:pic>
        <p:nvPicPr>
          <p:cNvPr id="310" name="Google Shape;310;p10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311" name="Shape 311"/>
        <p:cNvGrpSpPr/>
        <p:nvPr/>
      </p:nvGrpSpPr>
      <p:grpSpPr>
        <a:xfrm>
          <a:off x="0" y="0"/>
          <a:ext cx="0" cy="0"/>
          <a:chOff x="0" y="0"/>
          <a:chExt cx="0" cy="0"/>
        </a:xfrm>
      </p:grpSpPr>
      <p:pic>
        <p:nvPicPr>
          <p:cNvPr id="312" name="Google Shape;312;p107"/>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313" name="Shape 313"/>
        <p:cNvGrpSpPr/>
        <p:nvPr/>
      </p:nvGrpSpPr>
      <p:grpSpPr>
        <a:xfrm>
          <a:off x="0" y="0"/>
          <a:ext cx="0" cy="0"/>
          <a:chOff x="0" y="0"/>
          <a:chExt cx="0" cy="0"/>
        </a:xfrm>
      </p:grpSpPr>
      <p:sp>
        <p:nvSpPr>
          <p:cNvPr id="314" name="Google Shape;314;p108"/>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15" name="Google Shape;315;p108"/>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16" name="Google Shape;316;p10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317" name="Shape 317"/>
        <p:cNvGrpSpPr/>
        <p:nvPr/>
      </p:nvGrpSpPr>
      <p:grpSpPr>
        <a:xfrm>
          <a:off x="0" y="0"/>
          <a:ext cx="0" cy="0"/>
          <a:chOff x="0" y="0"/>
          <a:chExt cx="0" cy="0"/>
        </a:xfrm>
      </p:grpSpPr>
      <p:pic>
        <p:nvPicPr>
          <p:cNvPr descr="Image" id="318" name="Google Shape;318;p10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319" name="Google Shape;319;p109"/>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320" name="Google Shape;320;p109"/>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321" name="Google Shape;321;p10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322" name="Google Shape;322;p109"/>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4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4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4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32" Type="http://schemas.openxmlformats.org/officeDocument/2006/relationships/theme" Target="../theme/theme1.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theme" Target="../theme/theme4.xml"/><Relationship Id="rId16"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theme" Target="../theme/theme5.xml"/><Relationship Id="rId16"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58" name="Google Shape;5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7" name="Google Shape;20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8" name="Google Shape;20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6" name="Google Shape;266;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67" name="Google Shape;26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41.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hyperlink" Target="https://scikit-learn.org/stable/modules/generated/sklearn.metrics.plot_confusion_matrix.html#sklearn.metrics.plot_confusion_matri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4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hyperlink" Target="https://scikit-learn.org/stable/modules/generated/sklearn.metrics.plot_confusion_matrix.html#sklearn.metrics.plot_confusion_matrix"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328" name="Google Shape;328;p1"/>
          <p:cNvSpPr txBox="1"/>
          <p:nvPr>
            <p:ph idx="2" type="title"/>
          </p:nvPr>
        </p:nvSpPr>
        <p:spPr>
          <a:xfrm>
            <a:off x="2012451" y="2847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Evaluating classification </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
                <a:latin typeface="Montserrat"/>
                <a:ea typeface="Montserrat"/>
                <a:cs typeface="Montserrat"/>
                <a:sym typeface="Montserrat"/>
              </a:rPr>
              <a:t>models</a:t>
            </a:r>
            <a:endParaRPr>
              <a:latin typeface="Montserrat"/>
              <a:ea typeface="Montserrat"/>
              <a:cs typeface="Montserrat"/>
              <a:sym typeface="Montserrat"/>
            </a:endParaRPr>
          </a:p>
        </p:txBody>
      </p:sp>
      <p:pic>
        <p:nvPicPr>
          <p:cNvPr id="329" name="Google Shape;329;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1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BINARY CLASSIFICATION</a:t>
            </a:r>
            <a:endParaRPr b="0" i="0" sz="2100" u="none" cap="none" strike="noStrike">
              <a:solidFill>
                <a:srgbClr val="2E2E2E"/>
              </a:solidFill>
              <a:latin typeface="Montserrat"/>
              <a:ea typeface="Montserrat"/>
              <a:cs typeface="Montserrat"/>
              <a:sym typeface="Montserrat"/>
            </a:endParaRPr>
          </a:p>
        </p:txBody>
      </p:sp>
      <p:sp>
        <p:nvSpPr>
          <p:cNvPr id="512" name="Google Shape;512;p1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13" name="Google Shape;513;p10"/>
          <p:cNvSpPr txBox="1"/>
          <p:nvPr/>
        </p:nvSpPr>
        <p:spPr>
          <a:xfrm>
            <a:off x="732150" y="1510900"/>
            <a:ext cx="7758000" cy="29469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rgbClr val="000000"/>
              </a:buClr>
              <a:buSzPts val="2000"/>
              <a:buFont typeface="Arial"/>
              <a:buChar char="●"/>
            </a:pPr>
            <a:r>
              <a:rPr b="0" i="0" lang="en" sz="1500" u="none" cap="none" strike="noStrike">
                <a:solidFill>
                  <a:srgbClr val="172B4D"/>
                </a:solidFill>
                <a:highlight>
                  <a:srgbClr val="FFFFFF"/>
                </a:highlight>
                <a:latin typeface="Roboto"/>
                <a:ea typeface="Roboto"/>
                <a:cs typeface="Roboto"/>
                <a:sym typeface="Roboto"/>
              </a:rPr>
              <a:t>In this type of problems we are trying to predict a categorical variable which can only take </a:t>
            </a:r>
            <a:r>
              <a:rPr b="1" i="0" lang="en" sz="1500" u="none" cap="none" strike="noStrike">
                <a:solidFill>
                  <a:srgbClr val="172B4D"/>
                </a:solidFill>
                <a:highlight>
                  <a:srgbClr val="FFFFFF"/>
                </a:highlight>
                <a:latin typeface="Roboto"/>
                <a:ea typeface="Roboto"/>
                <a:cs typeface="Roboto"/>
                <a:sym typeface="Roboto"/>
              </a:rPr>
              <a:t>two possible values</a:t>
            </a:r>
            <a:r>
              <a:rPr b="0" i="0" lang="en" sz="1500" u="none" cap="none" strike="noStrike">
                <a:solidFill>
                  <a:srgbClr val="172B4D"/>
                </a:solidFill>
                <a:highlight>
                  <a:srgbClr val="FFFFFF"/>
                </a:highlight>
                <a:latin typeface="Roboto"/>
                <a:ea typeface="Roboto"/>
                <a:cs typeface="Roboto"/>
                <a:sym typeface="Roboto"/>
              </a:rPr>
              <a:t>:</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14" name="Google Shape;514;p10"/>
          <p:cNvPicPr preferRelativeResize="0"/>
          <p:nvPr/>
        </p:nvPicPr>
        <p:blipFill rotWithShape="1">
          <a:blip r:embed="rId4">
            <a:alphaModFix/>
          </a:blip>
          <a:srcRect b="0" l="0" r="0" t="0"/>
          <a:stretch/>
        </p:blipFill>
        <p:spPr>
          <a:xfrm>
            <a:off x="3175774" y="2796775"/>
            <a:ext cx="2386976" cy="135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1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MULTICLASS CLASSIFICATION</a:t>
            </a:r>
            <a:endParaRPr b="0" i="0" sz="2100" u="none" cap="none" strike="noStrike">
              <a:solidFill>
                <a:srgbClr val="2E2E2E"/>
              </a:solidFill>
              <a:latin typeface="Montserrat"/>
              <a:ea typeface="Montserrat"/>
              <a:cs typeface="Montserrat"/>
              <a:sym typeface="Montserrat"/>
            </a:endParaRPr>
          </a:p>
        </p:txBody>
      </p:sp>
      <p:sp>
        <p:nvSpPr>
          <p:cNvPr id="520" name="Google Shape;520;p1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21" name="Google Shape;521;p11"/>
          <p:cNvSpPr txBox="1"/>
          <p:nvPr/>
        </p:nvSpPr>
        <p:spPr>
          <a:xfrm>
            <a:off x="732150" y="1510900"/>
            <a:ext cx="7758000" cy="29469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rgbClr val="000000"/>
              </a:buClr>
              <a:buSzPts val="2000"/>
              <a:buFont typeface="Arial"/>
              <a:buChar char="●"/>
            </a:pPr>
            <a:r>
              <a:rPr b="0" i="0" lang="en" sz="1500" u="none" cap="none" strike="noStrike">
                <a:solidFill>
                  <a:srgbClr val="172B4D"/>
                </a:solidFill>
                <a:highlight>
                  <a:srgbClr val="FFFFFF"/>
                </a:highlight>
                <a:latin typeface="Roboto"/>
                <a:ea typeface="Roboto"/>
                <a:cs typeface="Roboto"/>
                <a:sym typeface="Roboto"/>
              </a:rPr>
              <a:t>In this type of problems we are trying to predict a categorical variable which can only take </a:t>
            </a:r>
            <a:r>
              <a:rPr b="1" i="0" lang="en" sz="1500" u="none" cap="none" strike="noStrike">
                <a:solidFill>
                  <a:srgbClr val="172B4D"/>
                </a:solidFill>
                <a:highlight>
                  <a:srgbClr val="FFFFFF"/>
                </a:highlight>
                <a:latin typeface="Roboto"/>
                <a:ea typeface="Roboto"/>
                <a:cs typeface="Roboto"/>
                <a:sym typeface="Roboto"/>
              </a:rPr>
              <a:t>more than two possible values</a:t>
            </a:r>
            <a:r>
              <a:rPr b="0" i="0" lang="en" sz="1500" u="none" cap="none" strike="noStrike">
                <a:solidFill>
                  <a:srgbClr val="172B4D"/>
                </a:solidFill>
                <a:highlight>
                  <a:srgbClr val="FFFFFF"/>
                </a:highlight>
                <a:latin typeface="Roboto"/>
                <a:ea typeface="Roboto"/>
                <a:cs typeface="Roboto"/>
                <a:sym typeface="Roboto"/>
              </a:rPr>
              <a:t>:</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22" name="Google Shape;522;p11"/>
          <p:cNvPicPr preferRelativeResize="0"/>
          <p:nvPr/>
        </p:nvPicPr>
        <p:blipFill rotWithShape="1">
          <a:blip r:embed="rId4">
            <a:alphaModFix/>
          </a:blip>
          <a:srcRect b="0" l="0" r="0" t="0"/>
          <a:stretch/>
        </p:blipFill>
        <p:spPr>
          <a:xfrm>
            <a:off x="2946800" y="2518850"/>
            <a:ext cx="3289699" cy="184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28" name="Google Shape;528;p12"/>
          <p:cNvPicPr preferRelativeResize="0"/>
          <p:nvPr/>
        </p:nvPicPr>
        <p:blipFill rotWithShape="1">
          <a:blip r:embed="rId4">
            <a:alphaModFix/>
          </a:blip>
          <a:srcRect b="0" l="0" r="0" t="0"/>
          <a:stretch/>
        </p:blipFill>
        <p:spPr>
          <a:xfrm>
            <a:off x="1399275" y="1224000"/>
            <a:ext cx="6345449" cy="303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1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34" name="Google Shape;534;p13"/>
          <p:cNvPicPr preferRelativeResize="0"/>
          <p:nvPr/>
        </p:nvPicPr>
        <p:blipFill rotWithShape="1">
          <a:blip r:embed="rId4">
            <a:alphaModFix/>
          </a:blip>
          <a:srcRect b="0" l="0" r="0" t="0"/>
          <a:stretch/>
        </p:blipFill>
        <p:spPr>
          <a:xfrm>
            <a:off x="2129249" y="1011350"/>
            <a:ext cx="4885501" cy="3601550"/>
          </a:xfrm>
          <a:prstGeom prst="rect">
            <a:avLst/>
          </a:prstGeom>
          <a:noFill/>
          <a:ln>
            <a:noFill/>
          </a:ln>
        </p:spPr>
      </p:pic>
      <p:sp>
        <p:nvSpPr>
          <p:cNvPr id="535" name="Google Shape;535;p13"/>
          <p:cNvSpPr txBox="1"/>
          <p:nvPr/>
        </p:nvSpPr>
        <p:spPr>
          <a:xfrm>
            <a:off x="773900" y="635800"/>
            <a:ext cx="6334200" cy="4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DETERMINING THE PREDICTION OF THE LOGISTIC MODEL</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1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LOSS FUNCTION</a:t>
            </a:r>
            <a:endParaRPr b="0" i="0" sz="2100" u="none" cap="none" strike="noStrike">
              <a:solidFill>
                <a:srgbClr val="2E2E2E"/>
              </a:solidFill>
              <a:latin typeface="Montserrat"/>
              <a:ea typeface="Montserrat"/>
              <a:cs typeface="Montserrat"/>
              <a:sym typeface="Montserrat"/>
            </a:endParaRPr>
          </a:p>
        </p:txBody>
      </p:sp>
      <p:sp>
        <p:nvSpPr>
          <p:cNvPr id="541" name="Google Shape;541;p1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42" name="Google Shape;542;p14"/>
          <p:cNvSpPr txBox="1"/>
          <p:nvPr/>
        </p:nvSpPr>
        <p:spPr>
          <a:xfrm>
            <a:off x="732150" y="1510900"/>
            <a:ext cx="7758000" cy="29469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rgbClr val="000000"/>
              </a:buClr>
              <a:buSzPts val="2000"/>
              <a:buFont typeface="Arial"/>
              <a:buChar char="●"/>
            </a:pPr>
            <a:r>
              <a:rPr b="0" i="0" lang="en" sz="1500" u="none" cap="none" strike="noStrike">
                <a:solidFill>
                  <a:srgbClr val="172B4D"/>
                </a:solidFill>
                <a:highlight>
                  <a:srgbClr val="FFFFFF"/>
                </a:highlight>
                <a:latin typeface="Roboto"/>
                <a:ea typeface="Roboto"/>
                <a:cs typeface="Roboto"/>
                <a:sym typeface="Roboto"/>
              </a:rPr>
              <a:t>How we can minimize the error between the prediction and the real value with a logistic regression model?</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We need to find out the best coefficients to plug in the linear model in order to get the best prediction from the logistic function.</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Zi is the value of the categorical variable that we are trying to predict.</a:t>
            </a:r>
            <a:endParaRPr b="0" i="0" sz="15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76200" rtl="0" algn="l">
              <a:lnSpc>
                <a:spcPct val="115000"/>
              </a:lnSpc>
              <a:spcBef>
                <a:spcPts val="0"/>
              </a:spcBef>
              <a:spcAft>
                <a:spcPts val="0"/>
              </a:spcAft>
              <a:buClr>
                <a:schemeClr val="dk1"/>
              </a:buClr>
              <a:buSzPts val="11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43" name="Google Shape;543;p14"/>
          <p:cNvPicPr preferRelativeResize="0"/>
          <p:nvPr/>
        </p:nvPicPr>
        <p:blipFill rotWithShape="1">
          <a:blip r:embed="rId4">
            <a:alphaModFix/>
          </a:blip>
          <a:srcRect b="0" l="0" r="0" t="0"/>
          <a:stretch/>
        </p:blipFill>
        <p:spPr>
          <a:xfrm>
            <a:off x="755650" y="3588850"/>
            <a:ext cx="4010183" cy="447675"/>
          </a:xfrm>
          <a:prstGeom prst="rect">
            <a:avLst/>
          </a:prstGeom>
          <a:noFill/>
          <a:ln>
            <a:noFill/>
          </a:ln>
        </p:spPr>
      </p:pic>
      <p:pic>
        <p:nvPicPr>
          <p:cNvPr id="544" name="Google Shape;544;p14"/>
          <p:cNvPicPr preferRelativeResize="0"/>
          <p:nvPr/>
        </p:nvPicPr>
        <p:blipFill rotWithShape="1">
          <a:blip r:embed="rId5">
            <a:alphaModFix/>
          </a:blip>
          <a:srcRect b="0" l="0" r="0" t="0"/>
          <a:stretch/>
        </p:blipFill>
        <p:spPr>
          <a:xfrm>
            <a:off x="5594550" y="3493875"/>
            <a:ext cx="2540664" cy="46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15"/>
          <p:cNvSpPr txBox="1"/>
          <p:nvPr/>
        </p:nvSpPr>
        <p:spPr>
          <a:xfrm>
            <a:off x="585600" y="900825"/>
            <a:ext cx="22506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E2E2E"/>
                </a:solidFill>
                <a:latin typeface="Montserrat"/>
                <a:ea typeface="Montserrat"/>
                <a:cs typeface="Montserrat"/>
                <a:sym typeface="Montserrat"/>
              </a:rPr>
              <a:t>Multi-class</a:t>
            </a:r>
            <a:endParaRPr b="1" i="0" sz="2300" u="none" cap="none" strike="noStrike">
              <a:solidFill>
                <a:srgbClr val="2E2E2E"/>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E2E2E"/>
                </a:solidFill>
                <a:latin typeface="Montserrat"/>
                <a:ea typeface="Montserrat"/>
                <a:cs typeface="Montserrat"/>
                <a:sym typeface="Montserrat"/>
              </a:rPr>
              <a:t>Classification Problem </a:t>
            </a:r>
            <a:endParaRPr b="1" i="0" sz="2300" u="none" cap="none" strike="noStrike">
              <a:solidFill>
                <a:srgbClr val="2E2E2E"/>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Approaches</a:t>
            </a:r>
            <a:endParaRPr b="0" i="0" sz="2300" u="none" cap="none" strike="noStrike">
              <a:solidFill>
                <a:srgbClr val="2DC5FA"/>
              </a:solidFill>
              <a:latin typeface="Montserrat"/>
              <a:ea typeface="Montserrat"/>
              <a:cs typeface="Montserrat"/>
              <a:sym typeface="Montserrat"/>
            </a:endParaRPr>
          </a:p>
        </p:txBody>
      </p:sp>
      <p:sp>
        <p:nvSpPr>
          <p:cNvPr id="550" name="Google Shape;550;p1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51" name="Google Shape;551;p15"/>
          <p:cNvSpPr txBox="1"/>
          <p:nvPr/>
        </p:nvSpPr>
        <p:spPr>
          <a:xfrm>
            <a:off x="3195125" y="900825"/>
            <a:ext cx="5120100" cy="264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2DC5FA"/>
                </a:solidFill>
                <a:latin typeface="Montserrat"/>
                <a:ea typeface="Montserrat"/>
                <a:cs typeface="Montserrat"/>
                <a:sym typeface="Montserrat"/>
              </a:rPr>
              <a:t>DIRECT</a:t>
            </a:r>
            <a:endParaRPr b="0" i="0" sz="1400" u="none" cap="none" strike="noStrike">
              <a:solidFill>
                <a:srgbClr val="2DC5FA"/>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KNN</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Naïve Bayes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SVM</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K class logistic regression</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THROUGH </a:t>
            </a:r>
            <a:r>
              <a:rPr b="0" i="0" lang="en" sz="1400" u="none" cap="none" strike="noStrike">
                <a:solidFill>
                  <a:srgbClr val="2DC5FA"/>
                </a:solidFill>
                <a:latin typeface="Montserrat"/>
                <a:ea typeface="Montserrat"/>
                <a:cs typeface="Montserrat"/>
                <a:sym typeface="Montserrat"/>
              </a:rPr>
              <a:t>BINARY CLASSIFICATION</a:t>
            </a:r>
            <a:endParaRPr b="0" i="0" sz="1400" u="none" cap="none" strike="noStrike">
              <a:solidFill>
                <a:srgbClr val="2DC5FA"/>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One vs Rest (OVR)</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One vs One (OVO)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pic>
        <p:nvPicPr>
          <p:cNvPr id="556" name="Google Shape;556;p16"/>
          <p:cNvPicPr preferRelativeResize="0"/>
          <p:nvPr/>
        </p:nvPicPr>
        <p:blipFill rotWithShape="1">
          <a:blip r:embed="rId4">
            <a:alphaModFix/>
          </a:blip>
          <a:srcRect b="10190" l="0" r="0" t="0"/>
          <a:stretch/>
        </p:blipFill>
        <p:spPr>
          <a:xfrm>
            <a:off x="447675" y="1454452"/>
            <a:ext cx="8248650" cy="3105125"/>
          </a:xfrm>
          <a:prstGeom prst="rect">
            <a:avLst/>
          </a:prstGeom>
          <a:noFill/>
          <a:ln>
            <a:noFill/>
          </a:ln>
        </p:spPr>
      </p:pic>
      <p:sp>
        <p:nvSpPr>
          <p:cNvPr id="557" name="Google Shape;557;p16"/>
          <p:cNvSpPr txBox="1"/>
          <p:nvPr/>
        </p:nvSpPr>
        <p:spPr>
          <a:xfrm>
            <a:off x="585600" y="852572"/>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Currently</a:t>
            </a:r>
            <a:endParaRPr b="0" i="0" sz="2300" u="none" cap="none" strike="noStrike">
              <a:solidFill>
                <a:srgbClr val="434343"/>
              </a:solidFill>
              <a:latin typeface="Montserrat"/>
              <a:ea typeface="Montserrat"/>
              <a:cs typeface="Montserrat"/>
              <a:sym typeface="Montserrat"/>
            </a:endParaRPr>
          </a:p>
        </p:txBody>
      </p:sp>
      <p:sp>
        <p:nvSpPr>
          <p:cNvPr id="558" name="Google Shape;558;p16"/>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17"/>
          <p:cNvSpPr txBox="1"/>
          <p:nvPr/>
        </p:nvSpPr>
        <p:spPr>
          <a:xfrm>
            <a:off x="555700" y="867525"/>
            <a:ext cx="22470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One vs All</a:t>
            </a:r>
            <a:r>
              <a:rPr b="1" i="0" lang="en" sz="2300" u="none" cap="none" strike="noStrike">
                <a:solidFill>
                  <a:srgbClr val="434343"/>
                </a:solidFill>
                <a:latin typeface="Montserrat"/>
                <a:ea typeface="Montserrat"/>
                <a:cs typeface="Montserrat"/>
                <a:sym typeface="Montserrat"/>
              </a:rPr>
              <a:t> </a:t>
            </a:r>
            <a:endParaRPr b="1" i="0" sz="23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434343"/>
                </a:solidFill>
                <a:latin typeface="Montserrat"/>
                <a:ea typeface="Montserrat"/>
                <a:cs typeface="Montserrat"/>
                <a:sym typeface="Montserrat"/>
              </a:rPr>
              <a:t>*Break down the problem into</a:t>
            </a:r>
            <a:endParaRPr b="0" i="1"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434343"/>
                </a:solidFill>
                <a:latin typeface="Montserrat"/>
                <a:ea typeface="Montserrat"/>
                <a:cs typeface="Montserrat"/>
                <a:sym typeface="Montserrat"/>
              </a:rPr>
              <a:t>three </a:t>
            </a:r>
            <a:r>
              <a:rPr b="0" i="1" lang="en" sz="1600" u="none" cap="none" strike="noStrike">
                <a:solidFill>
                  <a:srgbClr val="2DC5FA"/>
                </a:solidFill>
                <a:latin typeface="Montserrat"/>
                <a:ea typeface="Montserrat"/>
                <a:cs typeface="Montserrat"/>
                <a:sym typeface="Montserrat"/>
              </a:rPr>
              <a:t>binary classification problems</a:t>
            </a:r>
            <a:endParaRPr b="0" i="1" sz="1600" u="none" cap="none" strike="noStrike">
              <a:solidFill>
                <a:srgbClr val="2DC5FA"/>
              </a:solidFill>
              <a:latin typeface="Montserrat"/>
              <a:ea typeface="Montserrat"/>
              <a:cs typeface="Montserrat"/>
              <a:sym typeface="Montserrat"/>
            </a:endParaRPr>
          </a:p>
        </p:txBody>
      </p:sp>
      <p:sp>
        <p:nvSpPr>
          <p:cNvPr id="564" name="Google Shape;564;p17"/>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65" name="Google Shape;565;p17"/>
          <p:cNvPicPr preferRelativeResize="0"/>
          <p:nvPr/>
        </p:nvPicPr>
        <p:blipFill rotWithShape="1">
          <a:blip r:embed="rId4">
            <a:alphaModFix/>
          </a:blip>
          <a:srcRect b="6554" l="0" r="0" t="5214"/>
          <a:stretch/>
        </p:blipFill>
        <p:spPr>
          <a:xfrm>
            <a:off x="3232225" y="717700"/>
            <a:ext cx="5039249" cy="3953200"/>
          </a:xfrm>
          <a:prstGeom prst="rect">
            <a:avLst/>
          </a:prstGeom>
          <a:noFill/>
          <a:ln>
            <a:noFill/>
          </a:ln>
        </p:spPr>
      </p:pic>
      <p:sp>
        <p:nvSpPr>
          <p:cNvPr id="566" name="Google Shape;566;p17"/>
          <p:cNvSpPr txBox="1"/>
          <p:nvPr/>
        </p:nvSpPr>
        <p:spPr>
          <a:xfrm>
            <a:off x="555700" y="3050225"/>
            <a:ext cx="31824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 try to predict if the sample belongs to one given class or not (if not, we don’t care to which other class belongs.)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18"/>
          <p:cNvSpPr txBox="1"/>
          <p:nvPr/>
        </p:nvSpPr>
        <p:spPr>
          <a:xfrm>
            <a:off x="555700" y="867525"/>
            <a:ext cx="22470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2DC5FA"/>
                </a:solidFill>
                <a:latin typeface="Montserrat"/>
                <a:ea typeface="Montserrat"/>
                <a:cs typeface="Montserrat"/>
                <a:sym typeface="Montserrat"/>
              </a:rPr>
              <a:t>One vs One</a:t>
            </a:r>
            <a:r>
              <a:rPr b="1" i="0" lang="en" sz="2300" u="none" cap="none" strike="noStrike">
                <a:solidFill>
                  <a:srgbClr val="434343"/>
                </a:solidFill>
                <a:latin typeface="Montserrat"/>
                <a:ea typeface="Montserrat"/>
                <a:cs typeface="Montserrat"/>
                <a:sym typeface="Montserrat"/>
              </a:rPr>
              <a:t> </a:t>
            </a:r>
            <a:endParaRPr b="1" i="0" sz="23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434343"/>
                </a:solidFill>
                <a:latin typeface="Montserrat"/>
                <a:ea typeface="Montserrat"/>
                <a:cs typeface="Montserrat"/>
                <a:sym typeface="Montserrat"/>
              </a:rPr>
              <a:t>*Break down the problem into</a:t>
            </a:r>
            <a:endParaRPr b="0" i="1"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rPr b="0" i="1" lang="en" sz="1600" u="none" cap="none" strike="noStrike">
                <a:solidFill>
                  <a:srgbClr val="434343"/>
                </a:solidFill>
                <a:latin typeface="Montserrat"/>
                <a:ea typeface="Montserrat"/>
                <a:cs typeface="Montserrat"/>
                <a:sym typeface="Montserrat"/>
              </a:rPr>
              <a:t>three </a:t>
            </a:r>
            <a:r>
              <a:rPr b="0" i="1" lang="en" sz="1600" u="none" cap="none" strike="noStrike">
                <a:solidFill>
                  <a:srgbClr val="2DC5FA"/>
                </a:solidFill>
                <a:latin typeface="Montserrat"/>
                <a:ea typeface="Montserrat"/>
                <a:cs typeface="Montserrat"/>
                <a:sym typeface="Montserrat"/>
              </a:rPr>
              <a:t>binary classification problems</a:t>
            </a:r>
            <a:endParaRPr b="0" i="1" sz="1600" u="none" cap="none" strike="noStrike">
              <a:solidFill>
                <a:srgbClr val="2DC5FA"/>
              </a:solidFill>
              <a:latin typeface="Montserrat"/>
              <a:ea typeface="Montserrat"/>
              <a:cs typeface="Montserrat"/>
              <a:sym typeface="Montserrat"/>
            </a:endParaRPr>
          </a:p>
        </p:txBody>
      </p:sp>
      <p:sp>
        <p:nvSpPr>
          <p:cNvPr id="572" name="Google Shape;572;p18"/>
          <p:cNvSpPr txBox="1"/>
          <p:nvPr/>
        </p:nvSpPr>
        <p:spPr>
          <a:xfrm>
            <a:off x="94250" y="436475"/>
            <a:ext cx="13044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73" name="Google Shape;573;p18"/>
          <p:cNvSpPr txBox="1"/>
          <p:nvPr/>
        </p:nvSpPr>
        <p:spPr>
          <a:xfrm>
            <a:off x="3154875" y="1943750"/>
            <a:ext cx="53379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 break down the problem in as many binary classification problems as pairs of classes: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Triangles vs Squares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Triangles vs Crosses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Squares vs Crosses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9"/>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579" name="Google Shape;579;p19"/>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Class imbalance.</a:t>
            </a:r>
            <a:endParaRPr>
              <a:latin typeface="Montserrat"/>
              <a:ea typeface="Montserrat"/>
              <a:cs typeface="Montserrat"/>
              <a:sym typeface="Montserrat"/>
            </a:endParaRPr>
          </a:p>
        </p:txBody>
      </p:sp>
      <p:pic>
        <p:nvPicPr>
          <p:cNvPr id="580" name="Google Shape;580;p19"/>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2"/>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335" name="Google Shape;335;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336" name="Google Shape;336;p2"/>
          <p:cNvGrpSpPr/>
          <p:nvPr/>
        </p:nvGrpSpPr>
        <p:grpSpPr>
          <a:xfrm>
            <a:off x="2664625" y="1900250"/>
            <a:ext cx="3094544" cy="2689500"/>
            <a:chOff x="2588425" y="1671650"/>
            <a:chExt cx="3094544" cy="2689500"/>
          </a:xfrm>
        </p:grpSpPr>
        <p:sp>
          <p:nvSpPr>
            <p:cNvPr id="337" name="Google Shape;337;p2"/>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343" name="Google Shape;343;p2"/>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344" name="Google Shape;344;p2"/>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345" name="Google Shape;345;p2"/>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346" name="Google Shape;346;p2"/>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347" name="Google Shape;347;p2"/>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348" name="Google Shape;348;p2"/>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349" name="Google Shape;349;p2"/>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350" name="Google Shape;350;p2"/>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351" name="Google Shape;351;p2"/>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352" name="Google Shape;352;p2"/>
          <p:cNvSpPr txBox="1"/>
          <p:nvPr/>
        </p:nvSpPr>
        <p:spPr>
          <a:xfrm>
            <a:off x="6492625" y="1905625"/>
            <a:ext cx="215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You can display the confusion matrix using sklearn </a:t>
            </a:r>
            <a:r>
              <a:rPr b="0" i="0" lang="en" sz="1400" u="sng" cap="none" strike="noStrike">
                <a:solidFill>
                  <a:schemeClr val="hlink"/>
                </a:solidFill>
                <a:latin typeface="Arial"/>
                <a:ea typeface="Arial"/>
                <a:cs typeface="Arial"/>
                <a:sym typeface="Arial"/>
                <a:hlinkClick r:id="rId4"/>
              </a:rPr>
              <a:t>plot_confussion_matrix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However, be aware that sklearn exchanges rows and columns!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20"/>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What is class imbalance?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Why it matters?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Metrics to quantify the class imbalance.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Some methods to mitigate it.</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586" name="Google Shape;586;p20"/>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587" name="Google Shape;587;p2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88" name="Google Shape;588;p20"/>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589" name="Google Shape;589;p20"/>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590" name="Google Shape;590;p20"/>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21"/>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WHAT IS CLASS IMBALANCE?</a:t>
            </a:r>
            <a:endParaRPr b="0" i="0" sz="2100" u="none" cap="none" strike="noStrike">
              <a:solidFill>
                <a:srgbClr val="2E2E2E"/>
              </a:solidFill>
              <a:latin typeface="Montserrat"/>
              <a:ea typeface="Montserrat"/>
              <a:cs typeface="Montserrat"/>
              <a:sym typeface="Montserrat"/>
            </a:endParaRPr>
          </a:p>
        </p:txBody>
      </p:sp>
      <p:sp>
        <p:nvSpPr>
          <p:cNvPr id="596" name="Google Shape;596;p2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597" name="Google Shape;597;p21"/>
          <p:cNvSpPr txBox="1"/>
          <p:nvPr/>
        </p:nvSpPr>
        <p:spPr>
          <a:xfrm>
            <a:off x="693000" y="14202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It is a huge different amount of samples in each class. The classes can belong to the the independent or the dependent features.</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598" name="Google Shape;598;p21"/>
          <p:cNvGrpSpPr/>
          <p:nvPr/>
        </p:nvGrpSpPr>
        <p:grpSpPr>
          <a:xfrm>
            <a:off x="3088097" y="2153155"/>
            <a:ext cx="2414292" cy="2541691"/>
            <a:chOff x="3088075" y="2147175"/>
            <a:chExt cx="2390625" cy="2547550"/>
          </a:xfrm>
        </p:grpSpPr>
        <p:sp>
          <p:nvSpPr>
            <p:cNvPr id="599" name="Google Shape;599;p21"/>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1"/>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1"/>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602" name="Google Shape;602;p21"/>
          <p:cNvSpPr txBox="1"/>
          <p:nvPr/>
        </p:nvSpPr>
        <p:spPr>
          <a:xfrm>
            <a:off x="48512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2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WHY IT MATTERS?</a:t>
            </a:r>
            <a:endParaRPr b="0" i="0" sz="2100" u="none" cap="none" strike="noStrike">
              <a:solidFill>
                <a:srgbClr val="2E2E2E"/>
              </a:solidFill>
              <a:latin typeface="Montserrat"/>
              <a:ea typeface="Montserrat"/>
              <a:cs typeface="Montserrat"/>
              <a:sym typeface="Montserrat"/>
            </a:endParaRPr>
          </a:p>
        </p:txBody>
      </p:sp>
      <p:sp>
        <p:nvSpPr>
          <p:cNvPr id="608" name="Google Shape;608;p2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09" name="Google Shape;609;p2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Because the trained model will not be as good in predicting the minority class as the majority class.</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610" name="Google Shape;610;p22"/>
          <p:cNvGrpSpPr/>
          <p:nvPr/>
        </p:nvGrpSpPr>
        <p:grpSpPr>
          <a:xfrm>
            <a:off x="3088075" y="2462586"/>
            <a:ext cx="2390625" cy="2232163"/>
            <a:chOff x="3088075" y="2147175"/>
            <a:chExt cx="2390625" cy="2547550"/>
          </a:xfrm>
        </p:grpSpPr>
        <p:sp>
          <p:nvSpPr>
            <p:cNvPr id="611" name="Google Shape;611;p22"/>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2"/>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2"/>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614" name="Google Shape;614;p22"/>
          <p:cNvSpPr txBox="1"/>
          <p:nvPr/>
        </p:nvSpPr>
        <p:spPr>
          <a:xfrm>
            <a:off x="48512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2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METRICS TO QUANTIFY THE CLASS IMBALANCE</a:t>
            </a:r>
            <a:endParaRPr b="0" i="0" sz="2100" u="none" cap="none" strike="noStrike">
              <a:solidFill>
                <a:srgbClr val="2E2E2E"/>
              </a:solidFill>
              <a:latin typeface="Montserrat"/>
              <a:ea typeface="Montserrat"/>
              <a:cs typeface="Montserrat"/>
              <a:sym typeface="Montserrat"/>
            </a:endParaRPr>
          </a:p>
        </p:txBody>
      </p:sp>
      <p:sp>
        <p:nvSpPr>
          <p:cNvPr id="620" name="Google Shape;620;p2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21" name="Google Shape;621;p23"/>
          <p:cNvSpPr txBox="1"/>
          <p:nvPr/>
        </p:nvSpPr>
        <p:spPr>
          <a:xfrm>
            <a:off x="693000" y="1327250"/>
            <a:ext cx="7758000" cy="2946900"/>
          </a:xfrm>
          <a:prstGeom prst="rect">
            <a:avLst/>
          </a:prstGeom>
          <a:noFill/>
          <a:ln>
            <a:noFill/>
          </a:ln>
        </p:spPr>
        <p:txBody>
          <a:bodyPr anchorCtr="0" anchor="t" bIns="91425" lIns="91425" spcFirstLastPara="1" rIns="91425" wrap="square" tIns="91425">
            <a:noAutofit/>
          </a:bodyPr>
          <a:lstStyle/>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The main metric to quantify the class imbalance is to compute the difference of samples between the majority class and the minority class divided by the total number of samples of both classes:</a:t>
            </a:r>
            <a:endParaRPr b="0" i="0" sz="1500" u="none" cap="none" strike="noStrike">
              <a:solidFill>
                <a:srgbClr val="000000"/>
              </a:solidFill>
              <a:latin typeface="Roboto"/>
              <a:ea typeface="Roboto"/>
              <a:cs typeface="Roboto"/>
              <a:sym typeface="Roboto"/>
            </a:endParaRPr>
          </a:p>
          <a:p>
            <a:pPr indent="0" lvl="0" marL="0" marR="76200" rtl="0" algn="just">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76200" rtl="0" algn="just">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If the column that we want to predict can have more than two classes, we will need to compute this for every pair of classes.</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The optimal value of CI is 0. </a:t>
            </a:r>
            <a:endParaRPr b="0" i="0" sz="1500" u="none" cap="none" strike="noStrike">
              <a:solidFill>
                <a:srgbClr val="000000"/>
              </a:solidFill>
              <a:latin typeface="Roboto"/>
              <a:ea typeface="Roboto"/>
              <a:cs typeface="Roboto"/>
              <a:sym typeface="Roboto"/>
            </a:endParaRPr>
          </a:p>
          <a:p>
            <a:pPr indent="0" lvl="0" marL="0" marR="76200" rtl="0" algn="just">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622" name="Google Shape;622;p23"/>
          <p:cNvPicPr preferRelativeResize="0"/>
          <p:nvPr/>
        </p:nvPicPr>
        <p:blipFill rotWithShape="1">
          <a:blip r:embed="rId4">
            <a:alphaModFix/>
          </a:blip>
          <a:srcRect b="0" l="0" r="0" t="0"/>
          <a:stretch/>
        </p:blipFill>
        <p:spPr>
          <a:xfrm>
            <a:off x="3471750" y="2781850"/>
            <a:ext cx="2028825" cy="49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6" name="Shape 626"/>
        <p:cNvGrpSpPr/>
        <p:nvPr/>
      </p:nvGrpSpPr>
      <p:grpSpPr>
        <a:xfrm>
          <a:off x="0" y="0"/>
          <a:ext cx="0" cy="0"/>
          <a:chOff x="0" y="0"/>
          <a:chExt cx="0" cy="0"/>
        </a:xfrm>
      </p:grpSpPr>
      <p:sp>
        <p:nvSpPr>
          <p:cNvPr id="627" name="Google Shape;627;p2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SOME METHODS TO MITIGATE CLASS IMBALANCE</a:t>
            </a:r>
            <a:endParaRPr b="0" i="0" sz="2100" u="none" cap="none" strike="noStrike">
              <a:solidFill>
                <a:srgbClr val="2E2E2E"/>
              </a:solidFill>
              <a:latin typeface="Montserrat"/>
              <a:ea typeface="Montserrat"/>
              <a:cs typeface="Montserrat"/>
              <a:sym typeface="Montserrat"/>
            </a:endParaRPr>
          </a:p>
        </p:txBody>
      </p:sp>
      <p:sp>
        <p:nvSpPr>
          <p:cNvPr id="628" name="Google Shape;628;p2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29" name="Google Shape;629;p2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chemeClr val="dk1"/>
              </a:buClr>
              <a:buSzPts val="1500"/>
              <a:buFont typeface="Roboto"/>
              <a:buChar char="●"/>
            </a:pPr>
            <a:r>
              <a:rPr b="0" i="0" lang="en" sz="1500" u="none" cap="none" strike="noStrike">
                <a:solidFill>
                  <a:schemeClr val="dk1"/>
                </a:solidFill>
                <a:latin typeface="Roboto"/>
                <a:ea typeface="Roboto"/>
                <a:cs typeface="Roboto"/>
                <a:sym typeface="Roboto"/>
              </a:rPr>
              <a:t>By default false positives and negatives are equally penalized.</a:t>
            </a:r>
            <a:endParaRPr b="0" i="0" sz="1500" u="none" cap="none" strike="noStrike">
              <a:solidFill>
                <a:schemeClr val="dk1"/>
              </a:solidFill>
              <a:latin typeface="Roboto"/>
              <a:ea typeface="Roboto"/>
              <a:cs typeface="Roboto"/>
              <a:sym typeface="Roboto"/>
            </a:endParaRPr>
          </a:p>
          <a:p>
            <a:pPr indent="0" lvl="0" marL="457200" marR="76200" rtl="0" algn="l">
              <a:lnSpc>
                <a:spcPct val="15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a:ea typeface="Roboto"/>
              <a:cs typeface="Roboto"/>
              <a:sym typeface="Roboto"/>
            </a:endParaRPr>
          </a:p>
          <a:p>
            <a:pPr indent="-323850" lvl="0" marL="457200" marR="76200" rtl="0" algn="l">
              <a:lnSpc>
                <a:spcPct val="150000"/>
              </a:lnSpc>
              <a:spcBef>
                <a:spcPts val="0"/>
              </a:spcBef>
              <a:spcAft>
                <a:spcPts val="0"/>
              </a:spcAft>
              <a:buClr>
                <a:schemeClr val="dk1"/>
              </a:buClr>
              <a:buSzPts val="1500"/>
              <a:buFont typeface="Roboto"/>
              <a:buChar char="●"/>
            </a:pPr>
            <a:r>
              <a:rPr b="0" i="0" lang="en" sz="1500" u="none" cap="none" strike="noStrike">
                <a:solidFill>
                  <a:schemeClr val="dk1"/>
                </a:solidFill>
                <a:latin typeface="Roboto"/>
                <a:ea typeface="Roboto"/>
                <a:cs typeface="Roboto"/>
                <a:sym typeface="Roboto"/>
              </a:rPr>
              <a:t>One way to </a:t>
            </a:r>
            <a:r>
              <a:rPr b="1" i="0" lang="en" sz="1500" u="none" cap="none" strike="noStrike">
                <a:solidFill>
                  <a:schemeClr val="dk1"/>
                </a:solidFill>
                <a:latin typeface="Roboto"/>
                <a:ea typeface="Roboto"/>
                <a:cs typeface="Roboto"/>
                <a:sym typeface="Roboto"/>
              </a:rPr>
              <a:t>mitigate</a:t>
            </a:r>
            <a:r>
              <a:rPr b="0" i="0" lang="en" sz="1500" u="none" cap="none" strike="noStrike">
                <a:solidFill>
                  <a:schemeClr val="dk1"/>
                </a:solidFill>
                <a:latin typeface="Roboto"/>
                <a:ea typeface="Roboto"/>
                <a:cs typeface="Roboto"/>
                <a:sym typeface="Roboto"/>
              </a:rPr>
              <a:t> (not to solve)  the impact of class imbalance is to introduce different penalties inversely proportional to the amount of samples in every class.</a:t>
            </a:r>
            <a:endParaRPr b="0" i="0" sz="1500" u="none" cap="none" strike="noStrike">
              <a:solidFill>
                <a:schemeClr val="dk1"/>
              </a:solidFill>
              <a:latin typeface="Roboto"/>
              <a:ea typeface="Roboto"/>
              <a:cs typeface="Roboto"/>
              <a:sym typeface="Roboto"/>
            </a:endParaRPr>
          </a:p>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a:ea typeface="Roboto"/>
              <a:cs typeface="Roboto"/>
              <a:sym typeface="Roboto"/>
            </a:endParaRPr>
          </a:p>
          <a:p>
            <a:pPr indent="-323850" lvl="0" marL="457200" marR="76200" rtl="0" algn="l">
              <a:lnSpc>
                <a:spcPct val="150000"/>
              </a:lnSpc>
              <a:spcBef>
                <a:spcPts val="0"/>
              </a:spcBef>
              <a:spcAft>
                <a:spcPts val="0"/>
              </a:spcAft>
              <a:buClr>
                <a:schemeClr val="dk1"/>
              </a:buClr>
              <a:buSzPts val="1500"/>
              <a:buFont typeface="Roboto"/>
              <a:buChar char="●"/>
            </a:pPr>
            <a:r>
              <a:rPr b="0" i="0" lang="en" sz="1500" u="none" cap="none" strike="noStrike">
                <a:solidFill>
                  <a:schemeClr val="dk1"/>
                </a:solidFill>
                <a:latin typeface="Roboto"/>
                <a:ea typeface="Roboto"/>
                <a:cs typeface="Roboto"/>
                <a:sym typeface="Roboto"/>
              </a:rPr>
              <a:t>We can do this using </a:t>
            </a:r>
            <a:r>
              <a:rPr b="0" i="0" lang="en" sz="1300" u="none" cap="none" strike="noStrike">
                <a:solidFill>
                  <a:srgbClr val="E83E8C"/>
                </a:solidFill>
                <a:highlight>
                  <a:srgbClr val="FFFFFF"/>
                </a:highlight>
                <a:latin typeface="Courier Prime"/>
                <a:ea typeface="Courier Prime"/>
                <a:cs typeface="Courier Prime"/>
                <a:sym typeface="Courier Prime"/>
              </a:rPr>
              <a:t>class_weight="balanced"</a:t>
            </a:r>
            <a:endParaRPr b="0" i="0" sz="1800" u="none" cap="none" strike="noStrike">
              <a:solidFill>
                <a:schemeClr val="dk1"/>
              </a:solidFill>
              <a:latin typeface="Courier Prime"/>
              <a:ea typeface="Courier Prime"/>
              <a:cs typeface="Courier Prime"/>
              <a:sym typeface="Courier Prime"/>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3" name="Shape 633"/>
        <p:cNvGrpSpPr/>
        <p:nvPr/>
      </p:nvGrpSpPr>
      <p:grpSpPr>
        <a:xfrm>
          <a:off x="0" y="0"/>
          <a:ext cx="0" cy="0"/>
          <a:chOff x="0" y="0"/>
          <a:chExt cx="0" cy="0"/>
        </a:xfrm>
      </p:grpSpPr>
      <p:sp>
        <p:nvSpPr>
          <p:cNvPr id="634" name="Google Shape;634;p2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SOME METHODS TO MITIGATE CLASS IMBALANCE</a:t>
            </a:r>
            <a:endParaRPr b="0" i="0" sz="2100" u="none" cap="none" strike="noStrike">
              <a:solidFill>
                <a:srgbClr val="2E2E2E"/>
              </a:solidFill>
              <a:latin typeface="Montserrat"/>
              <a:ea typeface="Montserrat"/>
              <a:cs typeface="Montserrat"/>
              <a:sym typeface="Montserrat"/>
            </a:endParaRPr>
          </a:p>
        </p:txBody>
      </p:sp>
      <p:sp>
        <p:nvSpPr>
          <p:cNvPr id="635" name="Google Shape;635;p2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36" name="Google Shape;636;p2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172B4D"/>
              </a:buClr>
              <a:buSzPts val="1500"/>
              <a:buFont typeface="Roboto"/>
              <a:buChar char="●"/>
            </a:pPr>
            <a:r>
              <a:rPr b="1" i="0" lang="en" sz="1500" u="none" cap="none" strike="noStrike">
                <a:solidFill>
                  <a:srgbClr val="FF0000"/>
                </a:solidFill>
                <a:latin typeface="Roboto"/>
                <a:ea typeface="Roboto"/>
                <a:cs typeface="Roboto"/>
                <a:sym typeface="Roboto"/>
              </a:rPr>
              <a:t>Downsampling</a:t>
            </a:r>
            <a:r>
              <a:rPr b="0" i="0" lang="en" sz="1500" u="none" cap="none" strike="noStrike">
                <a:solidFill>
                  <a:srgbClr val="172B4D"/>
                </a:solidFill>
                <a:latin typeface="Roboto"/>
                <a:ea typeface="Roboto"/>
                <a:cs typeface="Roboto"/>
                <a:sym typeface="Roboto"/>
              </a:rPr>
              <a:t>: use less samples from the majority class.</a:t>
            </a:r>
            <a:endParaRPr b="0" i="0" sz="1500" u="none" cap="none" strike="noStrike">
              <a:solidFill>
                <a:srgbClr val="172B4D"/>
              </a:solidFill>
              <a:latin typeface="Roboto"/>
              <a:ea typeface="Roboto"/>
              <a:cs typeface="Roboto"/>
              <a:sym typeface="Roboto"/>
            </a:endParaRPr>
          </a:p>
          <a:p>
            <a:pPr indent="-323850" lvl="1" marL="9144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You expose the model to a reduced variance of</a:t>
            </a:r>
            <a:endParaRPr b="0" i="0" sz="1500" u="none" cap="none" strike="noStrike">
              <a:solidFill>
                <a:srgbClr val="172B4D"/>
              </a:solidFill>
              <a:latin typeface="Roboto"/>
              <a:ea typeface="Roboto"/>
              <a:cs typeface="Roboto"/>
              <a:sym typeface="Roboto"/>
            </a:endParaRPr>
          </a:p>
          <a:p>
            <a:pPr indent="0" lvl="0" marL="914400" marR="76200" rtl="0" algn="l">
              <a:lnSpc>
                <a:spcPct val="150000"/>
              </a:lnSpc>
              <a:spcBef>
                <a:spcPts val="0"/>
              </a:spcBef>
              <a:spcAft>
                <a:spcPts val="0"/>
              </a:spcAft>
              <a:buClr>
                <a:srgbClr val="000000"/>
              </a:buClr>
              <a:buSzPts val="1500"/>
              <a:buFont typeface="Arial"/>
              <a:buNone/>
            </a:pPr>
            <a:r>
              <a:rPr b="0" i="0" lang="en" sz="1500" u="none" cap="none" strike="noStrike">
                <a:solidFill>
                  <a:srgbClr val="172B4D"/>
                </a:solidFill>
                <a:latin typeface="Roboto"/>
                <a:ea typeface="Roboto"/>
                <a:cs typeface="Roboto"/>
                <a:sym typeface="Roboto"/>
              </a:rPr>
              <a:t>the majority class.</a:t>
            </a:r>
            <a:endParaRPr b="0" i="0" sz="1500" u="none" cap="none" strike="noStrike">
              <a:solidFill>
                <a:srgbClr val="172B4D"/>
              </a:solidFill>
              <a:latin typeface="Roboto"/>
              <a:ea typeface="Roboto"/>
              <a:cs typeface="Roboto"/>
              <a:sym typeface="Roboto"/>
            </a:endParaRPr>
          </a:p>
          <a:p>
            <a:pPr indent="-323850" lvl="0" marL="9144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We reduce a lot the number of samples.</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637" name="Google Shape;637;p25"/>
          <p:cNvGrpSpPr/>
          <p:nvPr/>
        </p:nvGrpSpPr>
        <p:grpSpPr>
          <a:xfrm>
            <a:off x="6011625" y="2134961"/>
            <a:ext cx="2390625" cy="2232163"/>
            <a:chOff x="3088075" y="2147175"/>
            <a:chExt cx="2390625" cy="2547550"/>
          </a:xfrm>
        </p:grpSpPr>
        <p:sp>
          <p:nvSpPr>
            <p:cNvPr id="638" name="Google Shape;638;p25"/>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5"/>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5"/>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641" name="Google Shape;641;p25"/>
          <p:cNvSpPr txBox="1"/>
          <p:nvPr/>
        </p:nvSpPr>
        <p:spPr>
          <a:xfrm>
            <a:off x="7698625" y="4080081"/>
            <a:ext cx="5823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cxnSp>
        <p:nvCxnSpPr>
          <p:cNvPr id="642" name="Google Shape;642;p25"/>
          <p:cNvCxnSpPr/>
          <p:nvPr/>
        </p:nvCxnSpPr>
        <p:spPr>
          <a:xfrm>
            <a:off x="5822825" y="2183550"/>
            <a:ext cx="0" cy="14073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2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SOME METHODS TO MITIGATE CLASS IMBALANCE</a:t>
            </a:r>
            <a:endParaRPr b="0" i="0" sz="2100" u="none" cap="none" strike="noStrike">
              <a:solidFill>
                <a:srgbClr val="2E2E2E"/>
              </a:solidFill>
              <a:latin typeface="Montserrat"/>
              <a:ea typeface="Montserrat"/>
              <a:cs typeface="Montserrat"/>
              <a:sym typeface="Montserrat"/>
            </a:endParaRPr>
          </a:p>
        </p:txBody>
      </p:sp>
      <p:sp>
        <p:nvSpPr>
          <p:cNvPr id="648" name="Google Shape;648;p2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49" name="Google Shape;649;p2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6AA84F"/>
              </a:buClr>
              <a:buSzPts val="1500"/>
              <a:buFont typeface="Roboto"/>
              <a:buChar char="●"/>
            </a:pPr>
            <a:r>
              <a:rPr b="1" i="0" lang="en" sz="1500" u="none" cap="none" strike="noStrike">
                <a:solidFill>
                  <a:srgbClr val="6AA84F"/>
                </a:solidFill>
                <a:latin typeface="Roboto"/>
                <a:ea typeface="Roboto"/>
                <a:cs typeface="Roboto"/>
                <a:sym typeface="Roboto"/>
              </a:rPr>
              <a:t>Upsampling</a:t>
            </a:r>
            <a:r>
              <a:rPr b="0" i="0" lang="en" sz="1500" u="none" cap="none" strike="noStrike">
                <a:solidFill>
                  <a:srgbClr val="6AA84F"/>
                </a:solidFill>
                <a:latin typeface="Roboto"/>
                <a:ea typeface="Roboto"/>
                <a:cs typeface="Roboto"/>
                <a:sym typeface="Roboto"/>
              </a:rPr>
              <a:t>:</a:t>
            </a:r>
            <a:endParaRPr b="0" i="0" sz="1500" u="none" cap="none" strike="noStrike">
              <a:solidFill>
                <a:srgbClr val="6AA84F"/>
              </a:solidFill>
              <a:latin typeface="Roboto"/>
              <a:ea typeface="Roboto"/>
              <a:cs typeface="Roboto"/>
              <a:sym typeface="Roboto"/>
            </a:endParaRPr>
          </a:p>
          <a:p>
            <a:pPr indent="-323850" lvl="1" marL="9144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Collect more samples of the minority class.</a:t>
            </a:r>
            <a:endParaRPr b="0" i="0" sz="1500" u="none" cap="none" strike="noStrike">
              <a:solidFill>
                <a:srgbClr val="172B4D"/>
              </a:solidFill>
              <a:latin typeface="Roboto"/>
              <a:ea typeface="Roboto"/>
              <a:cs typeface="Roboto"/>
              <a:sym typeface="Roboto"/>
            </a:endParaRPr>
          </a:p>
          <a:p>
            <a:pPr indent="-323850" lvl="1" marL="9144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Repeat samples from the minority class</a:t>
            </a:r>
            <a:endParaRPr b="0" i="0" sz="1500" u="none" cap="none" strike="noStrike">
              <a:solidFill>
                <a:srgbClr val="172B4D"/>
              </a:solidFill>
              <a:latin typeface="Roboto"/>
              <a:ea typeface="Roboto"/>
              <a:cs typeface="Roboto"/>
              <a:sym typeface="Roboto"/>
            </a:endParaRPr>
          </a:p>
          <a:p>
            <a:pPr indent="-323850" lvl="2" marL="13716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No new info.</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650" name="Google Shape;650;p26"/>
          <p:cNvGrpSpPr/>
          <p:nvPr/>
        </p:nvGrpSpPr>
        <p:grpSpPr>
          <a:xfrm>
            <a:off x="6011625" y="2134961"/>
            <a:ext cx="2390625" cy="2232163"/>
            <a:chOff x="3088075" y="2147175"/>
            <a:chExt cx="2390625" cy="2547550"/>
          </a:xfrm>
        </p:grpSpPr>
        <p:sp>
          <p:nvSpPr>
            <p:cNvPr id="651" name="Google Shape;651;p26"/>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6"/>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6"/>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654" name="Google Shape;654;p26"/>
          <p:cNvSpPr txBox="1"/>
          <p:nvPr/>
        </p:nvSpPr>
        <p:spPr>
          <a:xfrm>
            <a:off x="7698625" y="4080081"/>
            <a:ext cx="5823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cxnSp>
        <p:nvCxnSpPr>
          <p:cNvPr id="655" name="Google Shape;655;p26"/>
          <p:cNvCxnSpPr/>
          <p:nvPr/>
        </p:nvCxnSpPr>
        <p:spPr>
          <a:xfrm flipH="1" rot="10800000">
            <a:off x="7840800" y="2204284"/>
            <a:ext cx="4500" cy="1459500"/>
          </a:xfrm>
          <a:prstGeom prst="straightConnector1">
            <a:avLst/>
          </a:prstGeom>
          <a:noFill/>
          <a:ln cap="flat" cmpd="sng" w="28575">
            <a:solidFill>
              <a:srgbClr val="6AA84F"/>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9" name="Shape 659"/>
        <p:cNvGrpSpPr/>
        <p:nvPr/>
      </p:nvGrpSpPr>
      <p:grpSpPr>
        <a:xfrm>
          <a:off x="0" y="0"/>
          <a:ext cx="0" cy="0"/>
          <a:chOff x="0" y="0"/>
          <a:chExt cx="0" cy="0"/>
        </a:xfrm>
      </p:grpSpPr>
      <p:sp>
        <p:nvSpPr>
          <p:cNvPr id="660" name="Google Shape;660;p2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SOME METHODS TO MITIGATE CLASS IMBALANCE</a:t>
            </a:r>
            <a:endParaRPr b="0" i="0" sz="2100" u="none" cap="none" strike="noStrike">
              <a:solidFill>
                <a:srgbClr val="2E2E2E"/>
              </a:solidFill>
              <a:latin typeface="Montserrat"/>
              <a:ea typeface="Montserrat"/>
              <a:cs typeface="Montserrat"/>
              <a:sym typeface="Montserrat"/>
            </a:endParaRPr>
          </a:p>
        </p:txBody>
      </p:sp>
      <p:sp>
        <p:nvSpPr>
          <p:cNvPr id="661" name="Google Shape;661;p2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62" name="Google Shape;662;p2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000000"/>
              </a:buClr>
              <a:buSzPts val="1500"/>
              <a:buFont typeface="Roboto"/>
              <a:buChar char="●"/>
            </a:pPr>
            <a:r>
              <a:rPr b="1" i="0" lang="en" sz="1500" u="none" cap="none" strike="noStrike">
                <a:solidFill>
                  <a:srgbClr val="000000"/>
                </a:solidFill>
                <a:latin typeface="Roboto"/>
                <a:ea typeface="Roboto"/>
                <a:cs typeface="Roboto"/>
                <a:sym typeface="Roboto"/>
              </a:rPr>
              <a:t>SMOTE: </a:t>
            </a:r>
            <a:r>
              <a:rPr b="0" i="0" lang="en" sz="1500" u="none" cap="none" strike="noStrike">
                <a:solidFill>
                  <a:srgbClr val="000000"/>
                </a:solidFill>
                <a:latin typeface="Roboto"/>
                <a:ea typeface="Roboto"/>
                <a:cs typeface="Roboto"/>
                <a:sym typeface="Roboto"/>
              </a:rPr>
              <a:t>It creates fake samples from the minority class at random.</a:t>
            </a:r>
            <a:endParaRPr b="0" i="0" sz="1500" u="none" cap="none" strike="noStrike">
              <a:solidFill>
                <a:srgbClr val="000000"/>
              </a:solidFill>
              <a:latin typeface="Roboto"/>
              <a:ea typeface="Roboto"/>
              <a:cs typeface="Roboto"/>
              <a:sym typeface="Roboto"/>
            </a:endParaRPr>
          </a:p>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663" name="Google Shape;663;p27"/>
          <p:cNvPicPr preferRelativeResize="0"/>
          <p:nvPr/>
        </p:nvPicPr>
        <p:blipFill rotWithShape="1">
          <a:blip r:embed="rId4">
            <a:alphaModFix/>
          </a:blip>
          <a:srcRect b="0" l="0" r="0" t="0"/>
          <a:stretch/>
        </p:blipFill>
        <p:spPr>
          <a:xfrm>
            <a:off x="1016725" y="2131147"/>
            <a:ext cx="6952699" cy="224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2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SOME METHODS TO MITIGATE CLASS IMBALANCE</a:t>
            </a:r>
            <a:endParaRPr b="0" i="0" sz="2100" u="none" cap="none" strike="noStrike">
              <a:solidFill>
                <a:srgbClr val="2E2E2E"/>
              </a:solidFill>
              <a:latin typeface="Montserrat"/>
              <a:ea typeface="Montserrat"/>
              <a:cs typeface="Montserrat"/>
              <a:sym typeface="Montserrat"/>
            </a:endParaRPr>
          </a:p>
        </p:txBody>
      </p:sp>
      <p:sp>
        <p:nvSpPr>
          <p:cNvPr id="669" name="Google Shape;669;p2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670" name="Google Shape;670;p28"/>
          <p:cNvSpPr txBox="1"/>
          <p:nvPr/>
        </p:nvSpPr>
        <p:spPr>
          <a:xfrm>
            <a:off x="693000" y="1327250"/>
            <a:ext cx="7758000" cy="2946900"/>
          </a:xfrm>
          <a:prstGeom prst="rect">
            <a:avLst/>
          </a:prstGeom>
          <a:noFill/>
          <a:ln>
            <a:noFill/>
          </a:ln>
        </p:spPr>
        <p:txBody>
          <a:bodyPr anchorCtr="0" anchor="t" bIns="91425" lIns="91425" spcFirstLastPara="1" rIns="91425" wrap="square" tIns="91425">
            <a:noAutofit/>
          </a:bodyPr>
          <a:lstStyle/>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1" i="0" lang="en" sz="1500" u="none" cap="none" strike="noStrike">
                <a:solidFill>
                  <a:srgbClr val="000000"/>
                </a:solidFill>
                <a:latin typeface="Roboto"/>
                <a:ea typeface="Roboto"/>
                <a:cs typeface="Roboto"/>
                <a:sym typeface="Roboto"/>
              </a:rPr>
              <a:t>Tomek’s Links</a:t>
            </a:r>
            <a:r>
              <a:rPr b="0" i="0" lang="en" sz="1500" u="none" cap="none" strike="noStrike">
                <a:solidFill>
                  <a:srgbClr val="000000"/>
                </a:solidFill>
                <a:latin typeface="Roboto"/>
                <a:ea typeface="Roboto"/>
                <a:cs typeface="Roboto"/>
                <a:sym typeface="Roboto"/>
              </a:rPr>
              <a:t>: Tomek’s links are pair of extremely similar rows but belonging to different class. From those pairs, the sample belonging to the majority class is removed .Thus removes potential noise in data (but it can be wrong).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671" name="Google Shape;671;p28"/>
          <p:cNvPicPr preferRelativeResize="0"/>
          <p:nvPr/>
        </p:nvPicPr>
        <p:blipFill rotWithShape="1">
          <a:blip r:embed="rId4">
            <a:alphaModFix/>
          </a:blip>
          <a:srcRect b="0" l="0" r="0" t="0"/>
          <a:stretch/>
        </p:blipFill>
        <p:spPr>
          <a:xfrm>
            <a:off x="3588000" y="3096700"/>
            <a:ext cx="2895600" cy="1581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677" name="Google Shape;677;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3"/>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358" name="Google Shape;358;p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359" name="Google Shape;359;p3"/>
          <p:cNvGrpSpPr/>
          <p:nvPr/>
        </p:nvGrpSpPr>
        <p:grpSpPr>
          <a:xfrm>
            <a:off x="2664625" y="1900250"/>
            <a:ext cx="3094544" cy="2689500"/>
            <a:chOff x="2588425" y="1671650"/>
            <a:chExt cx="3094544" cy="2689500"/>
          </a:xfrm>
        </p:grpSpPr>
        <p:sp>
          <p:nvSpPr>
            <p:cNvPr id="360" name="Google Shape;360;p3"/>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366" name="Google Shape;366;p3"/>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367" name="Google Shape;367;p3"/>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368" name="Google Shape;368;p3"/>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369" name="Google Shape;369;p3"/>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370" name="Google Shape;370;p3"/>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371" name="Google Shape;371;p3"/>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372" name="Google Shape;372;p3"/>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373" name="Google Shape;373;p3"/>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374" name="Google Shape;374;p3"/>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375" name="Google Shape;375;p3"/>
          <p:cNvSpPr txBox="1"/>
          <p:nvPr/>
        </p:nvSpPr>
        <p:spPr>
          <a:xfrm>
            <a:off x="6492625" y="1905625"/>
            <a:ext cx="215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You can display the confusion matrix using sklearn </a:t>
            </a:r>
            <a:r>
              <a:rPr b="0" i="0" lang="en" sz="1400" u="sng" cap="none" strike="noStrike">
                <a:solidFill>
                  <a:schemeClr val="hlink"/>
                </a:solidFill>
                <a:latin typeface="Arial"/>
                <a:ea typeface="Arial"/>
                <a:cs typeface="Arial"/>
                <a:sym typeface="Arial"/>
                <a:hlinkClick r:id="rId4"/>
              </a:rPr>
              <a:t>plot_confussion_matrix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However, be aware that sklearn exchanges rows and columns!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683" name="Google Shape;683;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689" name="Google Shape;689;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695" name="Google Shape;695;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381" name="Google Shape;381;p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382" name="Google Shape;382;p4"/>
          <p:cNvGrpSpPr/>
          <p:nvPr/>
        </p:nvGrpSpPr>
        <p:grpSpPr>
          <a:xfrm>
            <a:off x="2664625" y="1900250"/>
            <a:ext cx="3094544" cy="2689500"/>
            <a:chOff x="2588425" y="1671650"/>
            <a:chExt cx="3094544" cy="2689500"/>
          </a:xfrm>
        </p:grpSpPr>
        <p:sp>
          <p:nvSpPr>
            <p:cNvPr id="383" name="Google Shape;383;p4"/>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389" name="Google Shape;389;p4"/>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390" name="Google Shape;390;p4"/>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391" name="Google Shape;391;p4"/>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392" name="Google Shape;392;p4"/>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393" name="Google Shape;393;p4"/>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394" name="Google Shape;394;p4"/>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395" name="Google Shape;395;p4"/>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396" name="Google Shape;396;p4"/>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397" name="Google Shape;397;p4"/>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398" name="Google Shape;398;p4"/>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 error</a:t>
            </a:r>
            <a:endParaRPr b="0" i="0" sz="1400" u="none" cap="none" strike="noStrike">
              <a:solidFill>
                <a:srgbClr val="000000"/>
              </a:solidFill>
              <a:latin typeface="Arial"/>
              <a:ea typeface="Arial"/>
              <a:cs typeface="Arial"/>
              <a:sym typeface="Arial"/>
            </a:endParaRPr>
          </a:p>
        </p:txBody>
      </p:sp>
      <p:sp>
        <p:nvSpPr>
          <p:cNvPr id="399" name="Google Shape;399;p4"/>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II error</a:t>
            </a:r>
            <a:endParaRPr b="0" i="0" sz="1400" u="none" cap="none" strike="noStrike">
              <a:solidFill>
                <a:srgbClr val="000000"/>
              </a:solidFill>
              <a:latin typeface="Arial"/>
              <a:ea typeface="Arial"/>
              <a:cs typeface="Arial"/>
              <a:sym typeface="Arial"/>
            </a:endParaRPr>
          </a:p>
        </p:txBody>
      </p:sp>
      <p:sp>
        <p:nvSpPr>
          <p:cNvPr id="400" name="Google Shape;400;p4"/>
          <p:cNvSpPr txBox="1"/>
          <p:nvPr/>
        </p:nvSpPr>
        <p:spPr>
          <a:xfrm>
            <a:off x="6407950" y="1939525"/>
            <a:ext cx="1950300" cy="66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are deemed to fail what kind of error do you prefer to make?</a:t>
            </a:r>
            <a:endParaRPr b="0" i="0" sz="1400" u="none" cap="none" strike="noStrike">
              <a:solidFill>
                <a:srgbClr val="000000"/>
              </a:solidFill>
              <a:latin typeface="Arial"/>
              <a:ea typeface="Arial"/>
              <a:cs typeface="Arial"/>
              <a:sym typeface="Arial"/>
            </a:endParaRPr>
          </a:p>
        </p:txBody>
      </p:sp>
      <p:pic>
        <p:nvPicPr>
          <p:cNvPr id="401" name="Google Shape;401;p4"/>
          <p:cNvPicPr preferRelativeResize="0"/>
          <p:nvPr/>
        </p:nvPicPr>
        <p:blipFill rotWithShape="1">
          <a:blip r:embed="rId4">
            <a:alphaModFix/>
          </a:blip>
          <a:srcRect b="0" l="0" r="0" t="0"/>
          <a:stretch/>
        </p:blipFill>
        <p:spPr>
          <a:xfrm>
            <a:off x="6543798" y="3014450"/>
            <a:ext cx="1575300" cy="157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407" name="Google Shape;407;p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08" name="Google Shape;408;p5"/>
          <p:cNvGrpSpPr/>
          <p:nvPr/>
        </p:nvGrpSpPr>
        <p:grpSpPr>
          <a:xfrm>
            <a:off x="2664625" y="1900250"/>
            <a:ext cx="3094544" cy="2689500"/>
            <a:chOff x="2588425" y="1671650"/>
            <a:chExt cx="3094544" cy="2689500"/>
          </a:xfrm>
        </p:grpSpPr>
        <p:sp>
          <p:nvSpPr>
            <p:cNvPr id="409" name="Google Shape;409;p5"/>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415" name="Google Shape;415;p5"/>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416" name="Google Shape;416;p5"/>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417" name="Google Shape;417;p5"/>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418" name="Google Shape;418;p5"/>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419" name="Google Shape;419;p5"/>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420" name="Google Shape;420;p5"/>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421" name="Google Shape;421;p5"/>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422" name="Google Shape;422;p5"/>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423" name="Google Shape;423;p5"/>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424" name="Google Shape;424;p5"/>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 error</a:t>
            </a:r>
            <a:endParaRPr b="0" i="0" sz="1400" u="none" cap="none" strike="noStrike">
              <a:solidFill>
                <a:srgbClr val="000000"/>
              </a:solidFill>
              <a:latin typeface="Arial"/>
              <a:ea typeface="Arial"/>
              <a:cs typeface="Arial"/>
              <a:sym typeface="Arial"/>
            </a:endParaRPr>
          </a:p>
        </p:txBody>
      </p:sp>
      <p:sp>
        <p:nvSpPr>
          <p:cNvPr id="425" name="Google Shape;425;p5"/>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II error</a:t>
            </a:r>
            <a:endParaRPr b="0" i="0" sz="1400" u="none" cap="none" strike="noStrike">
              <a:solidFill>
                <a:srgbClr val="000000"/>
              </a:solidFill>
              <a:latin typeface="Arial"/>
              <a:ea typeface="Arial"/>
              <a:cs typeface="Arial"/>
              <a:sym typeface="Arial"/>
            </a:endParaRPr>
          </a:p>
        </p:txBody>
      </p:sp>
      <p:pic>
        <p:nvPicPr>
          <p:cNvPr id="426" name="Google Shape;426;p5"/>
          <p:cNvPicPr preferRelativeResize="0"/>
          <p:nvPr/>
        </p:nvPicPr>
        <p:blipFill rotWithShape="1">
          <a:blip r:embed="rId4">
            <a:alphaModFix/>
          </a:blip>
          <a:srcRect b="0" l="0" r="0" t="0"/>
          <a:stretch/>
        </p:blipFill>
        <p:spPr>
          <a:xfrm>
            <a:off x="6340196" y="2063879"/>
            <a:ext cx="1130050" cy="1130050"/>
          </a:xfrm>
          <a:prstGeom prst="rect">
            <a:avLst/>
          </a:prstGeom>
          <a:noFill/>
          <a:ln>
            <a:noFill/>
          </a:ln>
        </p:spPr>
      </p:pic>
      <p:pic>
        <p:nvPicPr>
          <p:cNvPr id="427" name="Google Shape;427;p5"/>
          <p:cNvPicPr preferRelativeResize="0"/>
          <p:nvPr/>
        </p:nvPicPr>
        <p:blipFill rotWithShape="1">
          <a:blip r:embed="rId5">
            <a:alphaModFix/>
          </a:blip>
          <a:srcRect b="0" l="0" r="0" t="0"/>
          <a:stretch/>
        </p:blipFill>
        <p:spPr>
          <a:xfrm>
            <a:off x="2752321" y="3323100"/>
            <a:ext cx="561850" cy="561850"/>
          </a:xfrm>
          <a:prstGeom prst="rect">
            <a:avLst/>
          </a:prstGeom>
          <a:noFill/>
          <a:ln>
            <a:noFill/>
          </a:ln>
        </p:spPr>
      </p:pic>
      <p:pic>
        <p:nvPicPr>
          <p:cNvPr id="428" name="Google Shape;428;p5"/>
          <p:cNvPicPr preferRelativeResize="0"/>
          <p:nvPr/>
        </p:nvPicPr>
        <p:blipFill rotWithShape="1">
          <a:blip r:embed="rId6">
            <a:alphaModFix/>
          </a:blip>
          <a:srcRect b="0" l="0" r="0" t="0"/>
          <a:stretch/>
        </p:blipFill>
        <p:spPr>
          <a:xfrm>
            <a:off x="5168249" y="2013822"/>
            <a:ext cx="490051" cy="490051"/>
          </a:xfrm>
          <a:prstGeom prst="rect">
            <a:avLst/>
          </a:prstGeom>
          <a:noFill/>
          <a:ln>
            <a:noFill/>
          </a:ln>
        </p:spPr>
      </p:pic>
      <p:sp>
        <p:nvSpPr>
          <p:cNvPr id="429" name="Google Shape;429;p5"/>
          <p:cNvSpPr txBox="1"/>
          <p:nvPr/>
        </p:nvSpPr>
        <p:spPr>
          <a:xfrm>
            <a:off x="5844775" y="702975"/>
            <a:ext cx="2580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 will end to pay the loan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 will not finish to pay the debt.</a:t>
            </a:r>
            <a:endParaRPr b="0" i="0" sz="1400" u="none" cap="none" strike="noStrike">
              <a:solidFill>
                <a:srgbClr val="000000"/>
              </a:solidFill>
              <a:latin typeface="Arial"/>
              <a:ea typeface="Arial"/>
              <a:cs typeface="Arial"/>
              <a:sym typeface="Arial"/>
            </a:endParaRPr>
          </a:p>
        </p:txBody>
      </p:sp>
      <p:sp>
        <p:nvSpPr>
          <p:cNvPr id="430" name="Google Shape;430;p5"/>
          <p:cNvSpPr txBox="1"/>
          <p:nvPr/>
        </p:nvSpPr>
        <p:spPr>
          <a:xfrm>
            <a:off x="5920975" y="3446175"/>
            <a:ext cx="258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The bank doesn’t want to have False Postive!</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6"/>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436" name="Google Shape;436;p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37" name="Google Shape;437;p6"/>
          <p:cNvGrpSpPr/>
          <p:nvPr/>
        </p:nvGrpSpPr>
        <p:grpSpPr>
          <a:xfrm>
            <a:off x="2664625" y="1900250"/>
            <a:ext cx="3094544" cy="2689500"/>
            <a:chOff x="2588425" y="1671650"/>
            <a:chExt cx="3094544" cy="2689500"/>
          </a:xfrm>
        </p:grpSpPr>
        <p:sp>
          <p:nvSpPr>
            <p:cNvPr id="438" name="Google Shape;438;p6"/>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444" name="Google Shape;444;p6"/>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445" name="Google Shape;445;p6"/>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446" name="Google Shape;446;p6"/>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447" name="Google Shape;447;p6"/>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448" name="Google Shape;448;p6"/>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449" name="Google Shape;449;p6"/>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450" name="Google Shape;450;p6"/>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451" name="Google Shape;451;p6"/>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452" name="Google Shape;452;p6"/>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453" name="Google Shape;453;p6"/>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 error</a:t>
            </a:r>
            <a:endParaRPr b="0" i="0" sz="1400" u="none" cap="none" strike="noStrike">
              <a:solidFill>
                <a:srgbClr val="000000"/>
              </a:solidFill>
              <a:latin typeface="Arial"/>
              <a:ea typeface="Arial"/>
              <a:cs typeface="Arial"/>
              <a:sym typeface="Arial"/>
            </a:endParaRPr>
          </a:p>
        </p:txBody>
      </p:sp>
      <p:sp>
        <p:nvSpPr>
          <p:cNvPr id="454" name="Google Shape;454;p6"/>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II error</a:t>
            </a:r>
            <a:endParaRPr b="0" i="0" sz="1400" u="none" cap="none" strike="noStrike">
              <a:solidFill>
                <a:srgbClr val="000000"/>
              </a:solidFill>
              <a:latin typeface="Arial"/>
              <a:ea typeface="Arial"/>
              <a:cs typeface="Arial"/>
              <a:sym typeface="Arial"/>
            </a:endParaRPr>
          </a:p>
        </p:txBody>
      </p:sp>
      <p:pic>
        <p:nvPicPr>
          <p:cNvPr id="455" name="Google Shape;455;p6"/>
          <p:cNvPicPr preferRelativeResize="0"/>
          <p:nvPr/>
        </p:nvPicPr>
        <p:blipFill rotWithShape="1">
          <a:blip r:embed="rId4">
            <a:alphaModFix/>
          </a:blip>
          <a:srcRect b="0" l="0" r="0" t="0"/>
          <a:stretch/>
        </p:blipFill>
        <p:spPr>
          <a:xfrm>
            <a:off x="2740921" y="3323100"/>
            <a:ext cx="561850" cy="561850"/>
          </a:xfrm>
          <a:prstGeom prst="rect">
            <a:avLst/>
          </a:prstGeom>
          <a:noFill/>
          <a:ln>
            <a:noFill/>
          </a:ln>
        </p:spPr>
      </p:pic>
      <p:pic>
        <p:nvPicPr>
          <p:cNvPr id="456" name="Google Shape;456;p6"/>
          <p:cNvPicPr preferRelativeResize="0"/>
          <p:nvPr/>
        </p:nvPicPr>
        <p:blipFill rotWithShape="1">
          <a:blip r:embed="rId5">
            <a:alphaModFix/>
          </a:blip>
          <a:srcRect b="0" l="0" r="0" t="0"/>
          <a:stretch/>
        </p:blipFill>
        <p:spPr>
          <a:xfrm>
            <a:off x="4326975" y="2013822"/>
            <a:ext cx="490051" cy="490051"/>
          </a:xfrm>
          <a:prstGeom prst="rect">
            <a:avLst/>
          </a:prstGeom>
          <a:noFill/>
          <a:ln>
            <a:noFill/>
          </a:ln>
        </p:spPr>
      </p:pic>
      <p:pic>
        <p:nvPicPr>
          <p:cNvPr id="457" name="Google Shape;457;p6"/>
          <p:cNvPicPr preferRelativeResize="0"/>
          <p:nvPr/>
        </p:nvPicPr>
        <p:blipFill rotWithShape="1">
          <a:blip r:embed="rId6">
            <a:alphaModFix/>
          </a:blip>
          <a:srcRect b="0" l="0" r="0" t="0"/>
          <a:stretch/>
        </p:blipFill>
        <p:spPr>
          <a:xfrm>
            <a:off x="6447371" y="1883172"/>
            <a:ext cx="1050000" cy="1491478"/>
          </a:xfrm>
          <a:prstGeom prst="rect">
            <a:avLst/>
          </a:prstGeom>
          <a:noFill/>
          <a:ln>
            <a:noFill/>
          </a:ln>
        </p:spPr>
      </p:pic>
      <p:sp>
        <p:nvSpPr>
          <p:cNvPr id="458" name="Google Shape;458;p6"/>
          <p:cNvSpPr txBox="1"/>
          <p:nvPr/>
        </p:nvSpPr>
        <p:spPr>
          <a:xfrm>
            <a:off x="5844775" y="702975"/>
            <a:ext cx="2580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 will end to pay the loan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 will not finish to pay the debt.</a:t>
            </a:r>
            <a:endParaRPr b="0" i="0" sz="1400" u="none" cap="none" strike="noStrike">
              <a:solidFill>
                <a:srgbClr val="000000"/>
              </a:solidFill>
              <a:latin typeface="Arial"/>
              <a:ea typeface="Arial"/>
              <a:cs typeface="Arial"/>
              <a:sym typeface="Arial"/>
            </a:endParaRPr>
          </a:p>
        </p:txBody>
      </p:sp>
      <p:sp>
        <p:nvSpPr>
          <p:cNvPr id="459" name="Google Shape;459;p6"/>
          <p:cNvSpPr txBox="1"/>
          <p:nvPr/>
        </p:nvSpPr>
        <p:spPr>
          <a:xfrm>
            <a:off x="6056400" y="3555475"/>
            <a:ext cx="2580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You want to be classified as “positive”!</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7"/>
          <p:cNvSpPr txBox="1"/>
          <p:nvPr/>
        </p:nvSpPr>
        <p:spPr>
          <a:xfrm>
            <a:off x="585600" y="6046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CONFUSION MATRIX</a:t>
            </a:r>
            <a:endParaRPr b="0" i="0" sz="2100" u="none" cap="none" strike="noStrike">
              <a:solidFill>
                <a:srgbClr val="2DC5FA"/>
              </a:solidFill>
              <a:latin typeface="Montserrat"/>
              <a:ea typeface="Montserrat"/>
              <a:cs typeface="Montserrat"/>
              <a:sym typeface="Montserrat"/>
            </a:endParaRPr>
          </a:p>
        </p:txBody>
      </p:sp>
      <p:sp>
        <p:nvSpPr>
          <p:cNvPr id="465" name="Google Shape;465;p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grpSp>
        <p:nvGrpSpPr>
          <p:cNvPr id="466" name="Google Shape;466;p7"/>
          <p:cNvGrpSpPr/>
          <p:nvPr/>
        </p:nvGrpSpPr>
        <p:grpSpPr>
          <a:xfrm>
            <a:off x="2664625" y="1900250"/>
            <a:ext cx="3094544" cy="2689500"/>
            <a:chOff x="2588425" y="1671650"/>
            <a:chExt cx="3094544" cy="2689500"/>
          </a:xfrm>
        </p:grpSpPr>
        <p:sp>
          <p:nvSpPr>
            <p:cNvPr id="467" name="Google Shape;467;p7"/>
            <p:cNvSpPr txBox="1"/>
            <p:nvPr/>
          </p:nvSpPr>
          <p:spPr>
            <a:xfrm>
              <a:off x="2588425" y="1671650"/>
              <a:ext cx="3086100" cy="26895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
            <p:cNvSpPr/>
            <p:nvPr/>
          </p:nvSpPr>
          <p:spPr>
            <a:xfrm>
              <a:off x="2603900" y="16716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7"/>
            <p:cNvSpPr/>
            <p:nvPr/>
          </p:nvSpPr>
          <p:spPr>
            <a:xfrm>
              <a:off x="2603900" y="30432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
            <p:cNvSpPr/>
            <p:nvPr/>
          </p:nvSpPr>
          <p:spPr>
            <a:xfrm>
              <a:off x="4171953" y="1671650"/>
              <a:ext cx="1500300" cy="131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
            <p:cNvSpPr/>
            <p:nvPr/>
          </p:nvSpPr>
          <p:spPr>
            <a:xfrm>
              <a:off x="4182669" y="3043250"/>
              <a:ext cx="1500300" cy="1317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
            <p:cNvSpPr txBox="1"/>
            <p:nvPr/>
          </p:nvSpPr>
          <p:spPr>
            <a:xfrm>
              <a:off x="30861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TP</a:t>
              </a:r>
              <a:endParaRPr b="0" i="0" sz="1400" u="none" cap="none" strike="noStrike">
                <a:solidFill>
                  <a:srgbClr val="000000"/>
                </a:solidFill>
                <a:latin typeface="Arial"/>
                <a:ea typeface="Arial"/>
                <a:cs typeface="Arial"/>
                <a:sym typeface="Arial"/>
              </a:endParaRPr>
            </a:p>
          </p:txBody>
        </p:sp>
        <p:sp>
          <p:nvSpPr>
            <p:cNvPr id="473" name="Google Shape;473;p7"/>
            <p:cNvSpPr txBox="1"/>
            <p:nvPr/>
          </p:nvSpPr>
          <p:spPr>
            <a:xfrm>
              <a:off x="4686300" y="21860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FP</a:t>
              </a:r>
              <a:endParaRPr b="0" i="0" sz="1400" u="none" cap="none" strike="noStrike">
                <a:solidFill>
                  <a:srgbClr val="000000"/>
                </a:solidFill>
                <a:latin typeface="Arial"/>
                <a:ea typeface="Arial"/>
                <a:cs typeface="Arial"/>
                <a:sym typeface="Arial"/>
              </a:endParaRPr>
            </a:p>
          </p:txBody>
        </p:sp>
        <p:sp>
          <p:nvSpPr>
            <p:cNvPr id="474" name="Google Shape;474;p7"/>
            <p:cNvSpPr txBox="1"/>
            <p:nvPr/>
          </p:nvSpPr>
          <p:spPr>
            <a:xfrm>
              <a:off x="30861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FN</a:t>
              </a:r>
              <a:endParaRPr b="0" i="0" sz="1400" u="none" cap="none" strike="noStrike">
                <a:solidFill>
                  <a:srgbClr val="000000"/>
                </a:solidFill>
                <a:latin typeface="Arial"/>
                <a:ea typeface="Arial"/>
                <a:cs typeface="Arial"/>
                <a:sym typeface="Arial"/>
              </a:endParaRPr>
            </a:p>
          </p:txBody>
        </p:sp>
        <p:sp>
          <p:nvSpPr>
            <p:cNvPr id="475" name="Google Shape;475;p7"/>
            <p:cNvSpPr txBox="1"/>
            <p:nvPr/>
          </p:nvSpPr>
          <p:spPr>
            <a:xfrm>
              <a:off x="4686300" y="3481400"/>
              <a:ext cx="4287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TN</a:t>
              </a:r>
              <a:endParaRPr b="0" i="0" sz="1400" u="none" cap="none" strike="noStrike">
                <a:solidFill>
                  <a:srgbClr val="000000"/>
                </a:solidFill>
                <a:latin typeface="Arial"/>
                <a:ea typeface="Arial"/>
                <a:cs typeface="Arial"/>
                <a:sym typeface="Arial"/>
              </a:endParaRPr>
            </a:p>
          </p:txBody>
        </p:sp>
      </p:grpSp>
      <p:sp>
        <p:nvSpPr>
          <p:cNvPr id="476" name="Google Shape;476;p7"/>
          <p:cNvSpPr txBox="1"/>
          <p:nvPr/>
        </p:nvSpPr>
        <p:spPr>
          <a:xfrm>
            <a:off x="3842150" y="1076325"/>
            <a:ext cx="1575300" cy="3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Real</a:t>
            </a:r>
            <a:endParaRPr b="1" i="0" sz="1700" u="none" cap="none" strike="noStrike">
              <a:solidFill>
                <a:srgbClr val="000000"/>
              </a:solidFill>
              <a:latin typeface="Arial"/>
              <a:ea typeface="Arial"/>
              <a:cs typeface="Arial"/>
              <a:sym typeface="Arial"/>
            </a:endParaRPr>
          </a:p>
        </p:txBody>
      </p:sp>
      <p:sp>
        <p:nvSpPr>
          <p:cNvPr id="477" name="Google Shape;477;p7"/>
          <p:cNvSpPr txBox="1"/>
          <p:nvPr/>
        </p:nvSpPr>
        <p:spPr>
          <a:xfrm rot="-5400000">
            <a:off x="718700" y="3095000"/>
            <a:ext cx="1575300" cy="300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Predicted</a:t>
            </a:r>
            <a:endParaRPr b="1" i="0" sz="1700" u="none" cap="none" strike="noStrike">
              <a:solidFill>
                <a:srgbClr val="000000"/>
              </a:solidFill>
              <a:latin typeface="Arial"/>
              <a:ea typeface="Arial"/>
              <a:cs typeface="Arial"/>
              <a:sym typeface="Arial"/>
            </a:endParaRPr>
          </a:p>
        </p:txBody>
      </p:sp>
      <p:sp>
        <p:nvSpPr>
          <p:cNvPr id="478" name="Google Shape;478;p7"/>
          <p:cNvSpPr txBox="1"/>
          <p:nvPr/>
        </p:nvSpPr>
        <p:spPr>
          <a:xfrm>
            <a:off x="298967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479" name="Google Shape;479;p7"/>
          <p:cNvSpPr txBox="1"/>
          <p:nvPr/>
        </p:nvSpPr>
        <p:spPr>
          <a:xfrm>
            <a:off x="4417225" y="14399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480" name="Google Shape;480;p7"/>
          <p:cNvSpPr txBox="1"/>
          <p:nvPr/>
        </p:nvSpPr>
        <p:spPr>
          <a:xfrm rot="-5400000">
            <a:off x="1618075" y="24305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Positive</a:t>
            </a:r>
            <a:endParaRPr b="0" i="0" sz="1400" u="none" cap="none" strike="noStrike">
              <a:solidFill>
                <a:srgbClr val="000000"/>
              </a:solidFill>
              <a:latin typeface="Arial"/>
              <a:ea typeface="Arial"/>
              <a:cs typeface="Arial"/>
              <a:sym typeface="Arial"/>
            </a:endParaRPr>
          </a:p>
        </p:txBody>
      </p:sp>
      <p:sp>
        <p:nvSpPr>
          <p:cNvPr id="481" name="Google Shape;481;p7"/>
          <p:cNvSpPr txBox="1"/>
          <p:nvPr/>
        </p:nvSpPr>
        <p:spPr>
          <a:xfrm rot="-5400000">
            <a:off x="1597825" y="3649788"/>
            <a:ext cx="10500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Negative</a:t>
            </a:r>
            <a:endParaRPr b="0" i="0" sz="1400" u="none" cap="none" strike="noStrike">
              <a:solidFill>
                <a:srgbClr val="000000"/>
              </a:solidFill>
              <a:latin typeface="Arial"/>
              <a:ea typeface="Arial"/>
              <a:cs typeface="Arial"/>
              <a:sym typeface="Arial"/>
            </a:endParaRPr>
          </a:p>
        </p:txBody>
      </p:sp>
      <p:sp>
        <p:nvSpPr>
          <p:cNvPr id="482" name="Google Shape;482;p7"/>
          <p:cNvSpPr txBox="1"/>
          <p:nvPr/>
        </p:nvSpPr>
        <p:spPr>
          <a:xfrm>
            <a:off x="4350775" y="268110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 error</a:t>
            </a:r>
            <a:endParaRPr b="0" i="0" sz="1400" u="none" cap="none" strike="noStrike">
              <a:solidFill>
                <a:srgbClr val="000000"/>
              </a:solidFill>
              <a:latin typeface="Arial"/>
              <a:ea typeface="Arial"/>
              <a:cs typeface="Arial"/>
              <a:sym typeface="Arial"/>
            </a:endParaRPr>
          </a:p>
        </p:txBody>
      </p:sp>
      <p:sp>
        <p:nvSpPr>
          <p:cNvPr id="483" name="Google Shape;483;p7"/>
          <p:cNvSpPr txBox="1"/>
          <p:nvPr/>
        </p:nvSpPr>
        <p:spPr>
          <a:xfrm>
            <a:off x="2856775" y="4032650"/>
            <a:ext cx="1182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Type II error</a:t>
            </a:r>
            <a:endParaRPr b="0" i="0" sz="1400" u="none" cap="none" strike="noStrike">
              <a:solidFill>
                <a:srgbClr val="000000"/>
              </a:solidFill>
              <a:latin typeface="Arial"/>
              <a:ea typeface="Arial"/>
              <a:cs typeface="Arial"/>
              <a:sym typeface="Arial"/>
            </a:endParaRPr>
          </a:p>
        </p:txBody>
      </p:sp>
      <p:sp>
        <p:nvSpPr>
          <p:cNvPr id="484" name="Google Shape;484;p7"/>
          <p:cNvSpPr txBox="1"/>
          <p:nvPr/>
        </p:nvSpPr>
        <p:spPr>
          <a:xfrm>
            <a:off x="5947175" y="18990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DC5FA"/>
                </a:solidFill>
                <a:latin typeface="Arial"/>
                <a:ea typeface="Arial"/>
                <a:cs typeface="Arial"/>
                <a:sym typeface="Arial"/>
              </a:rPr>
              <a:t>Accuracy = (TP+TN)/(TP+TN+FP+FN)</a:t>
            </a:r>
            <a:endParaRPr b="1" i="0" sz="1400" u="none" cap="none" strike="noStrike">
              <a:solidFill>
                <a:srgbClr val="2DC5FA"/>
              </a:solidFill>
              <a:latin typeface="Arial"/>
              <a:ea typeface="Arial"/>
              <a:cs typeface="Arial"/>
              <a:sym typeface="Arial"/>
            </a:endParaRPr>
          </a:p>
        </p:txBody>
      </p:sp>
      <p:sp>
        <p:nvSpPr>
          <p:cNvPr id="485" name="Google Shape;485;p7"/>
          <p:cNvSpPr txBox="1"/>
          <p:nvPr/>
        </p:nvSpPr>
        <p:spPr>
          <a:xfrm>
            <a:off x="5870975" y="25086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900FF"/>
                </a:solidFill>
                <a:latin typeface="Arial"/>
                <a:ea typeface="Arial"/>
                <a:cs typeface="Arial"/>
                <a:sym typeface="Arial"/>
              </a:rPr>
              <a:t>Precision = (TP)/(TP+FP)</a:t>
            </a:r>
            <a:endParaRPr b="1" i="0" sz="1400" u="none" cap="none" strike="noStrike">
              <a:solidFill>
                <a:srgbClr val="9900FF"/>
              </a:solidFill>
              <a:latin typeface="Arial"/>
              <a:ea typeface="Arial"/>
              <a:cs typeface="Arial"/>
              <a:sym typeface="Arial"/>
            </a:endParaRPr>
          </a:p>
        </p:txBody>
      </p:sp>
      <p:sp>
        <p:nvSpPr>
          <p:cNvPr id="486" name="Google Shape;486;p7"/>
          <p:cNvSpPr txBox="1"/>
          <p:nvPr/>
        </p:nvSpPr>
        <p:spPr>
          <a:xfrm>
            <a:off x="5947175" y="28896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9900"/>
                </a:solidFill>
                <a:latin typeface="Arial"/>
                <a:ea typeface="Arial"/>
                <a:cs typeface="Arial"/>
                <a:sym typeface="Arial"/>
              </a:rPr>
              <a:t>Recall = (TP)/(TP+FN)</a:t>
            </a:r>
            <a:endParaRPr b="1" i="0" sz="1400" u="none" cap="none" strike="noStrike">
              <a:solidFill>
                <a:srgbClr val="FF9900"/>
              </a:solidFill>
              <a:latin typeface="Arial"/>
              <a:ea typeface="Arial"/>
              <a:cs typeface="Arial"/>
              <a:sym typeface="Arial"/>
            </a:endParaRPr>
          </a:p>
        </p:txBody>
      </p:sp>
      <p:cxnSp>
        <p:nvCxnSpPr>
          <p:cNvPr id="487" name="Google Shape;487;p7"/>
          <p:cNvCxnSpPr/>
          <p:nvPr/>
        </p:nvCxnSpPr>
        <p:spPr>
          <a:xfrm>
            <a:off x="2680100" y="2330600"/>
            <a:ext cx="3068400" cy="0"/>
          </a:xfrm>
          <a:prstGeom prst="straightConnector1">
            <a:avLst/>
          </a:prstGeom>
          <a:noFill/>
          <a:ln cap="flat" cmpd="sng" w="28575">
            <a:solidFill>
              <a:srgbClr val="9900FF"/>
            </a:solidFill>
            <a:prstDash val="solid"/>
            <a:round/>
            <a:headEnd len="sm" w="sm" type="none"/>
            <a:tailEnd len="med" w="med" type="triangle"/>
          </a:ln>
        </p:spPr>
      </p:cxnSp>
      <p:cxnSp>
        <p:nvCxnSpPr>
          <p:cNvPr id="488" name="Google Shape;488;p7"/>
          <p:cNvCxnSpPr/>
          <p:nvPr/>
        </p:nvCxnSpPr>
        <p:spPr>
          <a:xfrm flipH="1">
            <a:off x="3386300" y="2087175"/>
            <a:ext cx="16500" cy="2453100"/>
          </a:xfrm>
          <a:prstGeom prst="straightConnector1">
            <a:avLst/>
          </a:prstGeom>
          <a:noFill/>
          <a:ln cap="flat" cmpd="sng" w="28575">
            <a:solidFill>
              <a:srgbClr val="FF9900"/>
            </a:solidFill>
            <a:prstDash val="solid"/>
            <a:round/>
            <a:headEnd len="sm" w="sm" type="none"/>
            <a:tailEnd len="med" w="med" type="triangle"/>
          </a:ln>
        </p:spPr>
      </p:cxnSp>
      <p:sp>
        <p:nvSpPr>
          <p:cNvPr id="489" name="Google Shape;489;p7"/>
          <p:cNvSpPr txBox="1"/>
          <p:nvPr/>
        </p:nvSpPr>
        <p:spPr>
          <a:xfrm>
            <a:off x="5870975" y="3270650"/>
            <a:ext cx="2689500" cy="4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F1 = 2 *(Precision*Recall)/(Precision + Recall)</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FF"/>
                </a:solidFill>
                <a:latin typeface="Arial"/>
                <a:ea typeface="Arial"/>
                <a:cs typeface="Arial"/>
                <a:sym typeface="Arial"/>
              </a:rPr>
              <a:t>Kappa = (P(o)-P(e))/(1-P(e))</a:t>
            </a:r>
            <a:endParaRPr b="1" i="0" sz="1400" u="none" cap="none" strike="noStrike">
              <a:solidFill>
                <a:srgbClr val="0000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495" name="Google Shape;495;p8"/>
          <p:cNvSpPr txBox="1"/>
          <p:nvPr>
            <p:ph idx="2" type="title"/>
          </p:nvPr>
        </p:nvSpPr>
        <p:spPr>
          <a:xfrm>
            <a:off x="1959550" y="2903050"/>
            <a:ext cx="6923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Binary vs multiclass classification problems</a:t>
            </a:r>
            <a:endParaRPr>
              <a:latin typeface="Montserrat"/>
              <a:ea typeface="Montserrat"/>
              <a:cs typeface="Montserrat"/>
              <a:sym typeface="Montserrat"/>
            </a:endParaRPr>
          </a:p>
        </p:txBody>
      </p:sp>
      <p:pic>
        <p:nvPicPr>
          <p:cNvPr id="496" name="Google Shape;496;p8"/>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9"/>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Binary classification.</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Revisiting logistic regression.</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chemeClr val="dk1"/>
                </a:solidFill>
                <a:latin typeface="Montserrat Medium"/>
                <a:ea typeface="Montserrat Medium"/>
                <a:cs typeface="Montserrat Medium"/>
                <a:sym typeface="Montserrat Medium"/>
              </a:rPr>
              <a:t>Multiclass classification.</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502" name="Google Shape;502;p9"/>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503" name="Google Shape;503;p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504" name="Google Shape;504;p9"/>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505" name="Google Shape;505;p9"/>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506" name="Google Shape;506;p9"/>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